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22"/>
  </p:notesMasterIdLst>
  <p:handoutMasterIdLst>
    <p:handoutMasterId r:id="rId23"/>
  </p:handout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ＭＳ Ｐゴシック" panose="020B0600070205080204" pitchFamily="34" charset="-128"/>
      <p:regular r:id="rId28"/>
    </p:embeddedFont>
    <p:embeddedFont>
      <p:font typeface="Georgia" panose="02040502050405020303" pitchFamily="18" charset="0"/>
      <p:regular r:id="rId29"/>
      <p:bold r:id="rId30"/>
      <p:italic r:id="rId31"/>
      <p:boldItalic r:id="rId32"/>
    </p:embeddedFont>
    <p:embeddedFont>
      <p:font typeface="Verdana" panose="020B0604030504040204" pitchFamily="34" charset="0"/>
      <p:regular r:id="rId33"/>
      <p:bold r:id="rId34"/>
      <p:italic r:id="rId35"/>
      <p:boldItalic r:id="rId36"/>
    </p:embeddedFont>
    <p:embeddedFont>
      <p:font typeface="Candara" panose="020E0502030303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542">
          <p15:clr>
            <a:srgbClr val="A4A3A4"/>
          </p15:clr>
        </p15:guide>
        <p15:guide id="3" pos="12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2362" autoAdjust="0"/>
  </p:normalViewPr>
  <p:slideViewPr>
    <p:cSldViewPr snapToGrid="0" showGuides="1">
      <p:cViewPr varScale="1">
        <p:scale>
          <a:sx n="65" d="100"/>
          <a:sy n="65" d="100"/>
        </p:scale>
        <p:origin x="216" y="44"/>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542"/>
        <p:guide pos="125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6.fntdata"/><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3697985959"/>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4850" y="685800"/>
            <a:ext cx="46189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74850" y="4365623"/>
            <a:ext cx="4619625"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07317" y="677924"/>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4446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a:latin typeface="Arial" panose="020B0604020202020204" pitchFamily="34" charset="0"/>
                <a:cs typeface="Arial" panose="020B0604020202020204" pitchFamily="34" charset="0"/>
              </a:rPr>
              <a:t>Java Server Pages (JSP)                                                                                                   JSP Scripting Elements</a:t>
            </a:r>
          </a:p>
        </p:txBody>
      </p:sp>
      <p:sp>
        <p:nvSpPr>
          <p:cNvPr id="7" name="Rectangle 14"/>
          <p:cNvSpPr>
            <a:spLocks noChangeArrowheads="1"/>
          </p:cNvSpPr>
          <p:nvPr/>
        </p:nvSpPr>
        <p:spPr bwMode="auto">
          <a:xfrm>
            <a:off x="3844043" y="8641978"/>
            <a:ext cx="2762530" cy="240765"/>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Page </a:t>
            </a:r>
            <a:r>
              <a:rPr lang="en-US" sz="1000" smtClean="0">
                <a:latin typeface="Arial" panose="020B0604020202020204" pitchFamily="34" charset="0"/>
                <a:cs typeface="Arial" panose="020B0604020202020204" pitchFamily="34" charset="0"/>
              </a:rPr>
              <a:t>06-</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1594190656"/>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95475" y="849313"/>
            <a:ext cx="4686300" cy="3516312"/>
          </a:xfrm>
        </p:spPr>
      </p:sp>
      <p:sp>
        <p:nvSpPr>
          <p:cNvPr id="3" name="Notes Placeholder 2"/>
          <p:cNvSpPr>
            <a:spLocks noGrp="1"/>
          </p:cNvSpPr>
          <p:nvPr>
            <p:ph type="body" idx="1"/>
          </p:nvPr>
        </p:nvSpPr>
        <p:spPr>
          <a:xfrm>
            <a:off x="1974850" y="4572709"/>
            <a:ext cx="4572489" cy="4114800"/>
          </a:xfrm>
        </p:spPr>
        <p:txBody>
          <a:bodyPr>
            <a:normAutofit/>
          </a:bodyPr>
          <a:lstStyle/>
          <a:p>
            <a:endParaRPr lang="en-US" dirty="0"/>
          </a:p>
        </p:txBody>
      </p:sp>
      <p:sp>
        <p:nvSpPr>
          <p:cNvPr id="4" name="Text Box 9"/>
          <p:cNvSpPr txBox="1">
            <a:spLocks noChangeArrowheads="1"/>
          </p:cNvSpPr>
          <p:nvPr/>
        </p:nvSpPr>
        <p:spPr bwMode="auto">
          <a:xfrm>
            <a:off x="142875" y="1133475"/>
            <a:ext cx="1417911"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1345610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218923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903413" y="839788"/>
            <a:ext cx="4668837" cy="3503612"/>
          </a:xfrm>
          <a:ln/>
        </p:spPr>
      </p:sp>
      <p:sp>
        <p:nvSpPr>
          <p:cNvPr id="27653" name="Rectangle 3"/>
          <p:cNvSpPr>
            <a:spLocks noGrp="1" noChangeArrowheads="1"/>
          </p:cNvSpPr>
          <p:nvPr>
            <p:ph type="body" idx="1"/>
          </p:nvPr>
        </p:nvSpPr>
        <p:spPr>
          <a:xfrm>
            <a:off x="1974850" y="4572001"/>
            <a:ext cx="4520543" cy="3964587"/>
          </a:xfrm>
          <a:noFill/>
          <a:ln/>
        </p:spPr>
        <p:txBody>
          <a:bodyPr/>
          <a:lstStyle/>
          <a:p>
            <a:pPr eaLnBrk="1" hangingPunct="1"/>
            <a:endParaRPr lang="en-US" dirty="0"/>
          </a:p>
        </p:txBody>
      </p:sp>
    </p:spTree>
    <p:extLst>
      <p:ext uri="{BB962C8B-B14F-4D97-AF65-F5344CB8AC3E}">
        <p14:creationId xmlns:p14="http://schemas.microsoft.com/office/powerpoint/2010/main" val="375442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95475" y="839788"/>
            <a:ext cx="4668838" cy="3503612"/>
          </a:xfrm>
          <a:ln/>
        </p:spPr>
      </p:sp>
      <p:sp>
        <p:nvSpPr>
          <p:cNvPr id="28677" name="Rectangle 3"/>
          <p:cNvSpPr>
            <a:spLocks noGrp="1" noChangeArrowheads="1"/>
          </p:cNvSpPr>
          <p:nvPr>
            <p:ph type="body" idx="1"/>
          </p:nvPr>
        </p:nvSpPr>
        <p:spPr>
          <a:xfrm>
            <a:off x="1974850" y="4572001"/>
            <a:ext cx="4504778"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58550"/>
            <a:ext cx="1345531" cy="1785100"/>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JSP Scriptlet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False</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a:t>
            </a:r>
            <a:r>
              <a:rPr lang="en-US" sz="1000" dirty="0">
                <a:latin typeface="Arial" panose="020B0604020202020204" pitchFamily="34" charset="0"/>
                <a:cs typeface="Arial" panose="020B0604020202020204" pitchFamily="34" charset="0"/>
              </a:rPr>
              <a:t> JSP Declaration</a:t>
            </a: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109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47850" y="827088"/>
            <a:ext cx="4668838" cy="3503612"/>
          </a:xfrm>
          <a:ln/>
        </p:spPr>
      </p:sp>
      <p:sp>
        <p:nvSpPr>
          <p:cNvPr id="29701" name="Rectangle 3"/>
          <p:cNvSpPr>
            <a:spLocks noGrp="1" noChangeArrowheads="1"/>
          </p:cNvSpPr>
          <p:nvPr>
            <p:ph type="body" idx="1"/>
          </p:nvPr>
        </p:nvSpPr>
        <p:spPr>
          <a:xfrm>
            <a:off x="1974850" y="4572001"/>
            <a:ext cx="4504778" cy="3964587"/>
          </a:xfrm>
          <a:noFill/>
          <a:ln/>
        </p:spPr>
        <p:txBody>
          <a:bodyPr/>
          <a:lstStyle/>
          <a:p>
            <a:pPr eaLnBrk="1" hangingPunct="1"/>
            <a:endParaRPr lang="en-US" dirty="0"/>
          </a:p>
        </p:txBody>
      </p:sp>
      <p:sp>
        <p:nvSpPr>
          <p:cNvPr id="4" name="Text Box 5"/>
          <p:cNvSpPr txBox="1">
            <a:spLocks noChangeArrowheads="1"/>
          </p:cNvSpPr>
          <p:nvPr/>
        </p:nvSpPr>
        <p:spPr bwMode="auto">
          <a:xfrm>
            <a:off x="152193" y="1255427"/>
            <a:ext cx="136129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JSPWriter</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application</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68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Rot="1" noChangeAspect="1" noChangeArrowheads="1" noTextEdit="1"/>
          </p:cNvSpPr>
          <p:nvPr>
            <p:ph type="sldImg"/>
          </p:nvPr>
        </p:nvSpPr>
        <p:spPr>
          <a:xfrm>
            <a:off x="1898650" y="839788"/>
            <a:ext cx="4668838" cy="3503612"/>
          </a:xfrm>
          <a:ln/>
        </p:spPr>
      </p:sp>
      <p:sp>
        <p:nvSpPr>
          <p:cNvPr id="18437" name="Rectangle 4"/>
          <p:cNvSpPr>
            <a:spLocks noGrp="1" noChangeArrowheads="1"/>
          </p:cNvSpPr>
          <p:nvPr>
            <p:ph type="body" idx="1"/>
          </p:nvPr>
        </p:nvSpPr>
        <p:spPr>
          <a:xfrm>
            <a:off x="1974850" y="4572001"/>
            <a:ext cx="4489012" cy="3886513"/>
          </a:xfrm>
          <a:noFill/>
          <a:ln/>
        </p:spPr>
        <p:txBody>
          <a:bodyPr/>
          <a:lstStyle/>
          <a:p>
            <a:pPr eaLnBrk="1" hangingPunct="1"/>
            <a:endParaRPr lang="en-US" dirty="0"/>
          </a:p>
        </p:txBody>
      </p:sp>
      <p:sp>
        <p:nvSpPr>
          <p:cNvPr id="4" name="Text Box 5"/>
          <p:cNvSpPr txBox="1">
            <a:spLocks noChangeArrowheads="1"/>
          </p:cNvSpPr>
          <p:nvPr/>
        </p:nvSpPr>
        <p:spPr bwMode="auto">
          <a:xfrm>
            <a:off x="152193" y="1258550"/>
            <a:ext cx="1424359"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explains the various JSP Scripting elements</a:t>
            </a:r>
          </a:p>
        </p:txBody>
      </p:sp>
    </p:spTree>
    <p:extLst>
      <p:ext uri="{BB962C8B-B14F-4D97-AF65-F5344CB8AC3E}">
        <p14:creationId xmlns:p14="http://schemas.microsoft.com/office/powerpoint/2010/main" val="174322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58963" y="839788"/>
            <a:ext cx="4668837" cy="3503612"/>
          </a:xfrm>
          <a:ln/>
        </p:spPr>
      </p:sp>
      <p:sp>
        <p:nvSpPr>
          <p:cNvPr id="19461" name="Rectangle 3"/>
          <p:cNvSpPr>
            <a:spLocks noGrp="1" noChangeArrowheads="1"/>
          </p:cNvSpPr>
          <p:nvPr>
            <p:ph type="body" idx="1"/>
          </p:nvPr>
        </p:nvSpPr>
        <p:spPr>
          <a:xfrm>
            <a:off x="1974850" y="4572001"/>
            <a:ext cx="4441716" cy="3964587"/>
          </a:xfrm>
          <a:noFill/>
          <a:ln/>
        </p:spPr>
        <p:txBody>
          <a:bodyPr/>
          <a:lstStyle/>
          <a:p>
            <a:pPr marL="202496" indent="-202496"/>
            <a:r>
              <a:rPr lang="en-US" b="1" u="sng" dirty="0"/>
              <a:t>Forms of Scripting Elements</a:t>
            </a:r>
            <a:r>
              <a:rPr lang="en-US" b="1" dirty="0"/>
              <a:t>:</a:t>
            </a:r>
          </a:p>
          <a:p>
            <a:pPr marL="202496" indent="-202496"/>
            <a:r>
              <a:rPr lang="en-US" b="1" dirty="0"/>
              <a:t>JSP Scripting Elements: </a:t>
            </a:r>
          </a:p>
          <a:p>
            <a:pPr marL="202496" indent="-202496">
              <a:buFontTx/>
              <a:buChar char="•"/>
            </a:pPr>
            <a:r>
              <a:rPr lang="en-US" dirty="0"/>
              <a:t>With JSP scripting elements Java code into the servlet that will be generated from the current JSP page. </a:t>
            </a:r>
          </a:p>
          <a:p>
            <a:pPr marL="202496" indent="-202496">
              <a:buFontTx/>
              <a:buChar char="•"/>
            </a:pPr>
            <a:r>
              <a:rPr lang="en-US" dirty="0"/>
              <a:t>There are three forms of scripting elements: </a:t>
            </a:r>
          </a:p>
          <a:p>
            <a:pPr marL="651102" lvl="1" indent="-202496">
              <a:buFont typeface="Wingdings" pitchFamily="2" charset="2"/>
              <a:buChar char="Ø"/>
            </a:pPr>
            <a:r>
              <a:rPr lang="en-US" b="1" dirty="0"/>
              <a:t>Expressions </a:t>
            </a:r>
            <a:r>
              <a:rPr lang="en-US" dirty="0"/>
              <a:t>of the form </a:t>
            </a:r>
            <a:r>
              <a:rPr lang="en-US" i="1" dirty="0"/>
              <a:t>&lt;%= expression %&gt; </a:t>
            </a:r>
            <a:r>
              <a:rPr lang="en-US" dirty="0"/>
              <a:t>that are evaluated and inserted into the output.</a:t>
            </a:r>
          </a:p>
          <a:p>
            <a:pPr marL="651102" lvl="1" indent="-202496">
              <a:buFont typeface="Wingdings" pitchFamily="2" charset="2"/>
              <a:buChar char="Ø"/>
            </a:pPr>
            <a:r>
              <a:rPr lang="en-US" b="1" dirty="0"/>
              <a:t>Scriptlets </a:t>
            </a:r>
            <a:r>
              <a:rPr lang="en-US" dirty="0"/>
              <a:t>of the form </a:t>
            </a:r>
            <a:r>
              <a:rPr lang="en-US" i="1" dirty="0"/>
              <a:t>&lt;% code %&gt;</a:t>
            </a:r>
            <a:r>
              <a:rPr lang="en-US" dirty="0"/>
              <a:t> that are inserted into the servlet's service method.</a:t>
            </a:r>
          </a:p>
          <a:p>
            <a:pPr marL="651102" lvl="1" indent="-202496">
              <a:buFont typeface="Wingdings" pitchFamily="2" charset="2"/>
              <a:buChar char="Ø"/>
            </a:pPr>
            <a:r>
              <a:rPr lang="en-US" b="1" dirty="0"/>
              <a:t>Declarations </a:t>
            </a:r>
            <a:r>
              <a:rPr lang="en-US" dirty="0"/>
              <a:t>of the form </a:t>
            </a:r>
            <a:r>
              <a:rPr lang="en-US" i="1" dirty="0"/>
              <a:t>&lt;%! code %&gt;</a:t>
            </a:r>
            <a:r>
              <a:rPr lang="en-US" dirty="0"/>
              <a:t> that are inserted into the body of the servlet class, outside of any existing methods. </a:t>
            </a:r>
            <a:br>
              <a:rPr lang="en-US" dirty="0"/>
            </a:br>
            <a:endParaRPr lang="en-US" dirty="0"/>
          </a:p>
          <a:p>
            <a:pPr marL="202496" indent="-202496">
              <a:buFontTx/>
              <a:buChar char="•"/>
            </a:pPr>
            <a:r>
              <a:rPr lang="en-US" dirty="0"/>
              <a:t>Each of these are described in more detail in the subsequent slides.</a:t>
            </a:r>
          </a:p>
        </p:txBody>
      </p:sp>
      <p:sp>
        <p:nvSpPr>
          <p:cNvPr id="4" name="Text Box 4"/>
          <p:cNvSpPr txBox="1">
            <a:spLocks noChangeArrowheads="1"/>
          </p:cNvSpPr>
          <p:nvPr/>
        </p:nvSpPr>
        <p:spPr bwMode="auto">
          <a:xfrm>
            <a:off x="152193" y="1249181"/>
            <a:ext cx="147165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Introduce the three forms of scripting elements. </a:t>
            </a:r>
          </a:p>
        </p:txBody>
      </p:sp>
    </p:spTree>
    <p:extLst>
      <p:ext uri="{BB962C8B-B14F-4D97-AF65-F5344CB8AC3E}">
        <p14:creationId xmlns:p14="http://schemas.microsoft.com/office/powerpoint/2010/main" val="43340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74838" y="839788"/>
            <a:ext cx="4668837" cy="3503612"/>
          </a:xfrm>
          <a:ln/>
        </p:spPr>
      </p:sp>
      <p:sp>
        <p:nvSpPr>
          <p:cNvPr id="20485" name="Rectangle 3"/>
          <p:cNvSpPr>
            <a:spLocks noGrp="1" noChangeArrowheads="1"/>
          </p:cNvSpPr>
          <p:nvPr>
            <p:ph type="body" idx="1"/>
          </p:nvPr>
        </p:nvSpPr>
        <p:spPr>
          <a:xfrm>
            <a:off x="1974850" y="4572001"/>
            <a:ext cx="4457481" cy="3964587"/>
          </a:xfrm>
          <a:noFill/>
          <a:ln/>
        </p:spPr>
        <p:txBody>
          <a:bodyPr>
            <a:normAutofit/>
          </a:bodyPr>
          <a:lstStyle/>
          <a:p>
            <a:pPr marL="202496" indent="-202496"/>
            <a:r>
              <a:rPr lang="en-US" b="1" u="sng" dirty="0"/>
              <a:t>Forms of Scripting Elements</a:t>
            </a:r>
            <a:r>
              <a:rPr lang="en-US" b="1" dirty="0"/>
              <a:t>:</a:t>
            </a:r>
          </a:p>
          <a:p>
            <a:pPr marL="202496" indent="-202496"/>
            <a:r>
              <a:rPr lang="en-US" b="1" dirty="0"/>
              <a:t>JSP Expressions:</a:t>
            </a:r>
          </a:p>
          <a:p>
            <a:pPr marL="202496" indent="-202496">
              <a:buFontTx/>
              <a:buChar char="•"/>
            </a:pPr>
            <a:r>
              <a:rPr lang="en-US" dirty="0"/>
              <a:t>The </a:t>
            </a:r>
            <a:r>
              <a:rPr lang="en-US" b="1" dirty="0"/>
              <a:t>JSP expression </a:t>
            </a:r>
            <a:r>
              <a:rPr lang="en-US" dirty="0"/>
              <a:t>is evaluated at run-time (when the page is requested), and thus has full access to information about the request. The JSP expression example shown on the above slide will retrieve the remote host information from the pre-defined </a:t>
            </a:r>
            <a:r>
              <a:rPr lang="en-US" b="1" dirty="0"/>
              <a:t>request object </a:t>
            </a:r>
            <a:r>
              <a:rPr lang="en-US" dirty="0"/>
              <a:t>and insert it in the </a:t>
            </a:r>
            <a:r>
              <a:rPr lang="en-US" b="1" dirty="0"/>
              <a:t>JSP </a:t>
            </a:r>
            <a:r>
              <a:rPr lang="en-US" dirty="0"/>
              <a:t>page. The result is in fact stored in the </a:t>
            </a:r>
            <a:r>
              <a:rPr lang="en-US" b="1" dirty="0"/>
              <a:t>out object  </a:t>
            </a:r>
            <a:r>
              <a:rPr lang="en-US" dirty="0"/>
              <a:t>and inserted where the </a:t>
            </a:r>
            <a:r>
              <a:rPr lang="en-US" b="1" dirty="0"/>
              <a:t>expression </a:t>
            </a:r>
            <a:r>
              <a:rPr lang="en-US" dirty="0"/>
              <a:t>appears in the JSP page.</a:t>
            </a:r>
          </a:p>
          <a:p>
            <a:pPr marL="202496" indent="-202496">
              <a:buFontTx/>
              <a:buChar char="•"/>
            </a:pPr>
            <a:r>
              <a:rPr lang="en-US" dirty="0"/>
              <a:t>To simplify these expressions, there are a number of predefined variables that can be used. These implicit objects are discussed in more detail later, but for the purpose of expressions, the most important ones are as follows: </a:t>
            </a:r>
          </a:p>
          <a:p>
            <a:pPr marL="651102" lvl="1" indent="-202496">
              <a:buFont typeface="Wingdings" pitchFamily="2" charset="2"/>
              <a:buChar char="Ø"/>
            </a:pPr>
            <a:r>
              <a:rPr lang="en-US" b="1" dirty="0"/>
              <a:t>request: </a:t>
            </a:r>
            <a:r>
              <a:rPr lang="en-US" dirty="0"/>
              <a:t>the HttpServletRequest; </a:t>
            </a:r>
          </a:p>
          <a:p>
            <a:pPr marL="651102" lvl="1" indent="-202496">
              <a:buFont typeface="Wingdings" pitchFamily="2" charset="2"/>
              <a:buChar char="Ø"/>
            </a:pPr>
            <a:r>
              <a:rPr lang="en-US" b="1" dirty="0"/>
              <a:t>response: </a:t>
            </a:r>
            <a:r>
              <a:rPr lang="en-US" dirty="0"/>
              <a:t>the HttpServletResponse; </a:t>
            </a:r>
          </a:p>
          <a:p>
            <a:pPr marL="651102" lvl="1" indent="-202496">
              <a:buFont typeface="Wingdings" pitchFamily="2" charset="2"/>
              <a:buChar char="Ø"/>
            </a:pPr>
            <a:r>
              <a:rPr lang="en-US" b="1" dirty="0"/>
              <a:t>session:</a:t>
            </a:r>
            <a:r>
              <a:rPr lang="en-US" dirty="0"/>
              <a:t> the HttpSession associated with the request (if any); and </a:t>
            </a:r>
          </a:p>
          <a:p>
            <a:pPr marL="651102" lvl="1" indent="-202496">
              <a:buFont typeface="Wingdings" pitchFamily="2" charset="2"/>
              <a:buChar char="Ø"/>
            </a:pPr>
            <a:r>
              <a:rPr lang="en-US" b="1" dirty="0"/>
              <a:t>out:</a:t>
            </a:r>
            <a:r>
              <a:rPr lang="en-US" dirty="0"/>
              <a:t> the PrintWriter (a buffered version of type JspWriter) used to send output to the client. </a:t>
            </a:r>
          </a:p>
          <a:p>
            <a:pPr marL="202496" indent="-202496">
              <a:buFontTx/>
              <a:buChar char="•"/>
            </a:pPr>
            <a:r>
              <a:rPr lang="en-US" dirty="0"/>
              <a:t>When using Java as the scripting language, remember that: </a:t>
            </a:r>
          </a:p>
          <a:p>
            <a:pPr marL="651102" lvl="1" indent="-202496">
              <a:buFont typeface="Wingdings" pitchFamily="2" charset="2"/>
              <a:buChar char="Ø"/>
            </a:pPr>
            <a:r>
              <a:rPr lang="en-US" dirty="0"/>
              <a:t>A semicolon should not be used to end an expression. </a:t>
            </a:r>
          </a:p>
          <a:p>
            <a:pPr marL="651102" lvl="1" indent="-202496">
              <a:buFont typeface="Wingdings" pitchFamily="2" charset="2"/>
              <a:buChar char="Ø"/>
            </a:pPr>
            <a:r>
              <a:rPr lang="en-US" dirty="0"/>
              <a:t>The expression tag can contain any expression that is valid according to the Java</a:t>
            </a:r>
            <a:r>
              <a:rPr lang="en-US" i="1" dirty="0"/>
              <a:t> </a:t>
            </a:r>
            <a:r>
              <a:rPr lang="en-US" dirty="0"/>
              <a:t>Language</a:t>
            </a:r>
            <a:r>
              <a:rPr lang="en-US" i="1" dirty="0"/>
              <a:t> </a:t>
            </a:r>
            <a:r>
              <a:rPr lang="en-US" dirty="0"/>
              <a:t>Specification. </a:t>
            </a:r>
          </a:p>
          <a:p>
            <a:pPr marL="651102" lvl="1" indent="-202496">
              <a:buFont typeface="Wingdings" pitchFamily="2" charset="2"/>
              <a:buChar char="Ø"/>
            </a:pPr>
            <a:r>
              <a:rPr lang="en-US" dirty="0"/>
              <a:t>Expressions are evaluated in left-to-right order as they appear in the tag. </a:t>
            </a:r>
          </a:p>
        </p:txBody>
      </p:sp>
      <p:sp>
        <p:nvSpPr>
          <p:cNvPr id="4" name="Text Box 4"/>
          <p:cNvSpPr txBox="1">
            <a:spLocks noChangeArrowheads="1"/>
          </p:cNvSpPr>
          <p:nvPr/>
        </p:nvSpPr>
        <p:spPr bwMode="auto">
          <a:xfrm>
            <a:off x="152193" y="1236689"/>
            <a:ext cx="1424359" cy="2708430"/>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significance of JSP expressions. Do mention that we cannot use a semicolon to end an expression otherwise it will result into exception. The expression is equivalent to a single out.println ( …) statement. The results of the expression are displayed as part of the JSP output.</a:t>
            </a:r>
          </a:p>
        </p:txBody>
      </p:sp>
    </p:spTree>
    <p:extLst>
      <p:ext uri="{BB962C8B-B14F-4D97-AF65-F5344CB8AC3E}">
        <p14:creationId xmlns:p14="http://schemas.microsoft.com/office/powerpoint/2010/main" val="1089650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p:cNvSpPr>
            <a:spLocks noGrp="1" noChangeArrowheads="1"/>
          </p:cNvSpPr>
          <p:nvPr>
            <p:ph type="body" idx="1"/>
          </p:nvPr>
        </p:nvSpPr>
        <p:spPr>
          <a:xfrm>
            <a:off x="1974851" y="4365623"/>
            <a:ext cx="4552074" cy="4267737"/>
          </a:xfrm>
        </p:spPr>
        <p:txBody>
          <a:bodyPr/>
          <a:lstStyle/>
          <a:p>
            <a:r>
              <a:rPr lang="en-US" dirty="0"/>
              <a:t>Forms of Scripting Elements:</a:t>
            </a:r>
          </a:p>
          <a:p>
            <a:r>
              <a:rPr lang="en-US" dirty="0"/>
              <a:t>JSP </a:t>
            </a:r>
            <a:r>
              <a:rPr lang="en-US" dirty="0" err="1"/>
              <a:t>Scriptlets</a:t>
            </a:r>
            <a:r>
              <a:rPr lang="en-US" dirty="0"/>
              <a:t>:</a:t>
            </a:r>
          </a:p>
          <a:p>
            <a:r>
              <a:rPr lang="en-US" dirty="0" err="1"/>
              <a:t>Scriptlets</a:t>
            </a:r>
            <a:r>
              <a:rPr lang="en-US" dirty="0"/>
              <a:t> have the following form:  &lt;% Java Code %&gt;. </a:t>
            </a:r>
            <a:r>
              <a:rPr lang="en-US" dirty="0" err="1"/>
              <a:t>Scriptlets</a:t>
            </a:r>
            <a:r>
              <a:rPr lang="en-US" dirty="0"/>
              <a:t> are executed when the JSP engine processes the client request. If the </a:t>
            </a:r>
            <a:r>
              <a:rPr lang="en-US" dirty="0" err="1"/>
              <a:t>scriptlet</a:t>
            </a:r>
            <a:r>
              <a:rPr lang="en-US" dirty="0"/>
              <a:t> produces output, then the output is stored in the out object, from which it can be displayed.</a:t>
            </a:r>
          </a:p>
          <a:p>
            <a:r>
              <a:rPr lang="en-US" dirty="0"/>
              <a:t>Note that code inside a </a:t>
            </a:r>
            <a:r>
              <a:rPr lang="en-US" dirty="0" err="1"/>
              <a:t>scriptlet</a:t>
            </a:r>
            <a:r>
              <a:rPr lang="en-US" dirty="0"/>
              <a:t> gets inserted exactly as written. Any static HTML (template text) before or after a </a:t>
            </a:r>
            <a:r>
              <a:rPr lang="en-US" dirty="0" err="1"/>
              <a:t>scriptlet</a:t>
            </a:r>
            <a:r>
              <a:rPr lang="en-US" dirty="0"/>
              <a:t> gets converted to print statements. This means that </a:t>
            </a:r>
            <a:r>
              <a:rPr lang="en-US" dirty="0" err="1"/>
              <a:t>scriptlets</a:t>
            </a:r>
            <a:r>
              <a:rPr lang="en-US" dirty="0"/>
              <a:t> need not contain complete Java statements, and blocks left open can affect the static HTML situated outside of the </a:t>
            </a:r>
            <a:r>
              <a:rPr lang="en-US" dirty="0" err="1"/>
              <a:t>scriptlets</a:t>
            </a:r>
            <a:r>
              <a:rPr lang="en-US" dirty="0"/>
              <a:t>.</a:t>
            </a:r>
          </a:p>
          <a:p>
            <a:r>
              <a:rPr lang="en-US" dirty="0"/>
              <a:t>For example: </a:t>
            </a:r>
          </a:p>
          <a:p>
            <a:r>
              <a:rPr lang="en-US" dirty="0"/>
              <a:t>	Consider the following JSP fragment, containing mixed template text and </a:t>
            </a:r>
            <a:r>
              <a:rPr lang="en-US" dirty="0" err="1"/>
              <a:t>scriptlets</a:t>
            </a:r>
            <a:r>
              <a:rPr lang="en-US" dirty="0"/>
              <a:t>: </a:t>
            </a:r>
          </a:p>
          <a:p>
            <a:endParaRPr lang="en-US" dirty="0"/>
          </a:p>
          <a:p>
            <a:endParaRPr lang="en-US" dirty="0"/>
          </a:p>
          <a:p>
            <a:endParaRPr lang="en-US" dirty="0"/>
          </a:p>
          <a:p>
            <a:endParaRPr lang="en-US" dirty="0"/>
          </a:p>
          <a:p>
            <a:r>
              <a:rPr lang="en-US" dirty="0"/>
              <a:t/>
            </a:r>
            <a:br>
              <a:rPr lang="en-US" dirty="0"/>
            </a:br>
            <a:endParaRPr lang="en-US" dirty="0"/>
          </a:p>
          <a:p>
            <a:endParaRPr lang="en-US" dirty="0"/>
          </a:p>
          <a:p>
            <a:endParaRPr lang="en-US" dirty="0"/>
          </a:p>
          <a:p>
            <a:r>
              <a:rPr lang="en-US" dirty="0"/>
              <a:t>It will get converted to the following:</a:t>
            </a:r>
          </a:p>
        </p:txBody>
      </p:sp>
      <p:sp>
        <p:nvSpPr>
          <p:cNvPr id="21511" name="AutoShape 7"/>
          <p:cNvSpPr>
            <a:spLocks noChangeArrowheads="1"/>
          </p:cNvSpPr>
          <p:nvPr/>
        </p:nvSpPr>
        <p:spPr bwMode="auto">
          <a:xfrm>
            <a:off x="1974850" y="6649899"/>
            <a:ext cx="4099891" cy="939120"/>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lnSpc>
                <a:spcPct val="90000"/>
              </a:lnSpc>
            </a:pPr>
            <a:r>
              <a:rPr lang="en-US" sz="1000" dirty="0">
                <a:latin typeface="Arial" panose="020B0604020202020204" pitchFamily="34" charset="0"/>
                <a:cs typeface="Arial" panose="020B0604020202020204" pitchFamily="34" charset="0"/>
              </a:rPr>
              <a:t>&lt;% if (Math.random() &lt; 0.5) { %&gt;</a:t>
            </a:r>
          </a:p>
          <a:p>
            <a:pPr marL="224303" lvl="1">
              <a:lnSpc>
                <a:spcPct val="90000"/>
              </a:lnSpc>
            </a:pPr>
            <a:r>
              <a:rPr lang="en-US" sz="1000" dirty="0">
                <a:latin typeface="Arial" panose="020B0604020202020204" pitchFamily="34" charset="0"/>
                <a:cs typeface="Arial" panose="020B0604020202020204" pitchFamily="34" charset="0"/>
              </a:rPr>
              <a:t>Have a &lt;B&gt;nice&lt;/B&gt; day!</a:t>
            </a:r>
          </a:p>
          <a:p>
            <a:pPr marL="224303" lvl="1">
              <a:lnSpc>
                <a:spcPct val="90000"/>
              </a:lnSpc>
            </a:pPr>
            <a:r>
              <a:rPr lang="en-US" sz="1000" dirty="0">
                <a:latin typeface="Arial" panose="020B0604020202020204" pitchFamily="34" charset="0"/>
                <a:cs typeface="Arial" panose="020B0604020202020204" pitchFamily="34" charset="0"/>
              </a:rPr>
              <a:t>&lt;% } else { %&gt;</a:t>
            </a:r>
          </a:p>
          <a:p>
            <a:pPr marL="224303" lvl="1">
              <a:lnSpc>
                <a:spcPct val="90000"/>
              </a:lnSpc>
            </a:pPr>
            <a:r>
              <a:rPr lang="en-US" sz="1000" dirty="0">
                <a:latin typeface="Arial" panose="020B0604020202020204" pitchFamily="34" charset="0"/>
                <a:cs typeface="Arial" panose="020B0604020202020204" pitchFamily="34" charset="0"/>
              </a:rPr>
              <a:t>Have a &lt;B&gt;lousy&lt;/B&gt; day!</a:t>
            </a:r>
          </a:p>
          <a:p>
            <a:pPr marL="224303" lvl="1">
              <a:lnSpc>
                <a:spcPct val="90000"/>
              </a:lnSpc>
            </a:pPr>
            <a:r>
              <a:rPr lang="en-US" sz="1000" dirty="0">
                <a:latin typeface="Arial" panose="020B0604020202020204" pitchFamily="34" charset="0"/>
                <a:cs typeface="Arial" panose="020B0604020202020204" pitchFamily="34" charset="0"/>
              </a:rPr>
              <a:t>&lt;% } %&gt;</a:t>
            </a:r>
          </a:p>
        </p:txBody>
      </p:sp>
      <p:sp>
        <p:nvSpPr>
          <p:cNvPr id="21512" name="AutoShape 8"/>
          <p:cNvSpPr>
            <a:spLocks noChangeArrowheads="1"/>
          </p:cNvSpPr>
          <p:nvPr/>
        </p:nvSpPr>
        <p:spPr bwMode="auto">
          <a:xfrm>
            <a:off x="1974850" y="7646728"/>
            <a:ext cx="4099891" cy="939119"/>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lnSpc>
                <a:spcPct val="90000"/>
              </a:lnSpc>
            </a:pPr>
            <a:r>
              <a:rPr lang="en-US" sz="1000" dirty="0">
                <a:latin typeface="Arial" panose="020B0604020202020204" pitchFamily="34" charset="0"/>
                <a:cs typeface="Arial" panose="020B0604020202020204" pitchFamily="34" charset="0"/>
              </a:rPr>
              <a:t>if (Math.random() &lt; 0.5) { </a:t>
            </a:r>
          </a:p>
          <a:p>
            <a:pPr marL="224303" lvl="1">
              <a:lnSpc>
                <a:spcPct val="90000"/>
              </a:lnSpc>
            </a:pPr>
            <a:r>
              <a:rPr lang="en-US" sz="1000" dirty="0">
                <a:latin typeface="Arial" panose="020B0604020202020204" pitchFamily="34" charset="0"/>
                <a:cs typeface="Arial" panose="020B0604020202020204" pitchFamily="34" charset="0"/>
              </a:rPr>
              <a:t>  out.println("Have a &lt;B&gt;nice&lt;/B&gt; day!");</a:t>
            </a:r>
          </a:p>
          <a:p>
            <a:pPr marL="224303" lvl="1">
              <a:lnSpc>
                <a:spcPct val="90000"/>
              </a:lnSpc>
            </a:pPr>
            <a:r>
              <a:rPr lang="en-US" sz="1000" dirty="0">
                <a:latin typeface="Arial" panose="020B0604020202020204" pitchFamily="34" charset="0"/>
                <a:cs typeface="Arial" panose="020B0604020202020204" pitchFamily="34" charset="0"/>
              </a:rPr>
              <a:t>} else { </a:t>
            </a:r>
          </a:p>
          <a:p>
            <a:pPr marL="224303" lvl="1">
              <a:lnSpc>
                <a:spcPct val="90000"/>
              </a:lnSpc>
            </a:pPr>
            <a:r>
              <a:rPr lang="en-US" sz="1000" dirty="0">
                <a:latin typeface="Arial" panose="020B0604020202020204" pitchFamily="34" charset="0"/>
                <a:cs typeface="Arial" panose="020B0604020202020204" pitchFamily="34" charset="0"/>
              </a:rPr>
              <a:t>  out.println("Have a &lt;B&gt;lousy&lt;/B&gt; day!");</a:t>
            </a:r>
          </a:p>
          <a:p>
            <a:pPr marL="224303" lvl="1">
              <a:lnSpc>
                <a:spcPct val="90000"/>
              </a:lnSpc>
            </a:pPr>
            <a:r>
              <a:rPr lang="en-US" sz="1000" dirty="0">
                <a:latin typeface="Arial" panose="020B0604020202020204" pitchFamily="34" charset="0"/>
                <a:cs typeface="Arial" panose="020B0604020202020204" pitchFamily="34" charset="0"/>
              </a:rPr>
              <a:t>}</a:t>
            </a:r>
          </a:p>
        </p:txBody>
      </p:sp>
      <p:sp>
        <p:nvSpPr>
          <p:cNvPr id="6" name="Text Box 4"/>
          <p:cNvSpPr txBox="1">
            <a:spLocks noChangeArrowheads="1"/>
          </p:cNvSpPr>
          <p:nvPr/>
        </p:nvSpPr>
        <p:spPr bwMode="auto">
          <a:xfrm>
            <a:off x="152193" y="1227320"/>
            <a:ext cx="1392828" cy="1477323"/>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For JSP expression as well as JSP scriptlet the expression results or the Java code is inserted into the </a:t>
            </a:r>
            <a:r>
              <a:rPr lang="en-US" sz="1000" b="1" dirty="0">
                <a:latin typeface="Arial" panose="020B0604020202020204" pitchFamily="34" charset="0"/>
                <a:cs typeface="Arial" panose="020B0604020202020204" pitchFamily="34" charset="0"/>
              </a:rPr>
              <a:t>Service</a:t>
            </a:r>
            <a:r>
              <a:rPr lang="en-US" sz="1000" dirty="0">
                <a:latin typeface="Arial" panose="020B0604020202020204" pitchFamily="34" charset="0"/>
                <a:cs typeface="Arial" panose="020B0604020202020204" pitchFamily="34" charset="0"/>
              </a:rPr>
              <a:t> method (_jspService( )) of the translated Servlet.</a:t>
            </a:r>
          </a:p>
        </p:txBody>
      </p:sp>
      <p:sp>
        <p:nvSpPr>
          <p:cNvPr id="3" name="Slide Image Placeholder 2"/>
          <p:cNvSpPr>
            <a:spLocks noGrp="1" noRot="1" noChangeAspect="1"/>
          </p:cNvSpPr>
          <p:nvPr>
            <p:ph type="sldImg"/>
          </p:nvPr>
        </p:nvSpPr>
        <p:spPr>
          <a:xfrm>
            <a:off x="1946275" y="685800"/>
            <a:ext cx="4570413" cy="3429000"/>
          </a:xfrm>
        </p:spPr>
      </p:sp>
    </p:spTree>
    <p:extLst>
      <p:ext uri="{BB962C8B-B14F-4D97-AF65-F5344CB8AC3E}">
        <p14:creationId xmlns:p14="http://schemas.microsoft.com/office/powerpoint/2010/main" val="441096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90713" y="839788"/>
            <a:ext cx="4668837" cy="3503612"/>
          </a:xfrm>
          <a:ln/>
        </p:spPr>
      </p:sp>
      <p:sp>
        <p:nvSpPr>
          <p:cNvPr id="22533" name="Rectangle 3"/>
          <p:cNvSpPr>
            <a:spLocks noGrp="1" noChangeArrowheads="1"/>
          </p:cNvSpPr>
          <p:nvPr>
            <p:ph type="body" idx="1"/>
          </p:nvPr>
        </p:nvSpPr>
        <p:spPr>
          <a:xfrm>
            <a:off x="1974850" y="4572001"/>
            <a:ext cx="4520543" cy="3964587"/>
          </a:xfrm>
          <a:noFill/>
          <a:ln/>
        </p:spPr>
        <p:txBody>
          <a:bodyPr>
            <a:normAutofit/>
          </a:bodyPr>
          <a:lstStyle/>
          <a:p>
            <a:pPr marL="202496" indent="-202496"/>
            <a:r>
              <a:rPr lang="en-US" sz="1000" b="1" u="sng" dirty="0"/>
              <a:t>Forms of Scripting Elements</a:t>
            </a:r>
            <a:r>
              <a:rPr lang="en-US" sz="1000" b="1" dirty="0"/>
              <a:t>:</a:t>
            </a:r>
          </a:p>
          <a:p>
            <a:pPr marL="202496" indent="-202496"/>
            <a:r>
              <a:rPr lang="en-US" sz="1000" b="1" dirty="0"/>
              <a:t>JSP Declarations:</a:t>
            </a:r>
          </a:p>
          <a:p>
            <a:pPr marL="202496" indent="-202496">
              <a:buFontTx/>
              <a:buChar char="•"/>
            </a:pPr>
            <a:r>
              <a:rPr lang="en-US" sz="1000" dirty="0"/>
              <a:t>A JSP </a:t>
            </a:r>
            <a:r>
              <a:rPr lang="en-US" sz="1000" i="1" dirty="0"/>
              <a:t>declaration</a:t>
            </a:r>
            <a:r>
              <a:rPr lang="en-US" sz="1000" dirty="0"/>
              <a:t> lets helps to</a:t>
            </a:r>
            <a:r>
              <a:rPr lang="en-US" sz="1000" baseline="0" dirty="0"/>
              <a:t> </a:t>
            </a:r>
            <a:r>
              <a:rPr lang="en-US" sz="1000" dirty="0"/>
              <a:t>define methods or fields that are inserted in the servlet class (outside of the service method processing the request).</a:t>
            </a:r>
          </a:p>
          <a:p>
            <a:pPr marL="202496" indent="-202496">
              <a:buFontTx/>
              <a:buChar char="•"/>
            </a:pPr>
            <a:r>
              <a:rPr lang="en-US" sz="1000" dirty="0"/>
              <a:t>It has the following form: </a:t>
            </a:r>
            <a:r>
              <a:rPr lang="en-US" sz="1000" b="1" i="1" dirty="0"/>
              <a:t>&lt;%! Java Code %&gt;</a:t>
            </a:r>
            <a:endParaRPr lang="en-US" sz="1000" b="1" dirty="0"/>
          </a:p>
          <a:p>
            <a:pPr marL="202496" indent="-202496">
              <a:buFontTx/>
              <a:buChar char="•"/>
            </a:pPr>
            <a:r>
              <a:rPr lang="en-US" sz="1000" dirty="0"/>
              <a:t>The example, shown on the slide  prints out the number of times the current page has been requested since the server booted (or the servlet class was changed and reloaded). The </a:t>
            </a:r>
            <a:r>
              <a:rPr lang="en-US" sz="1000" b="1" dirty="0"/>
              <a:t>accessCount </a:t>
            </a:r>
            <a:r>
              <a:rPr lang="en-US" sz="1000" dirty="0"/>
              <a:t>variable is now an instance variable that is defined only once within the lifecycle of JSP. If, however, </a:t>
            </a:r>
            <a:r>
              <a:rPr lang="en-US" sz="1000" b="1" dirty="0"/>
              <a:t>accessCount </a:t>
            </a:r>
            <a:r>
              <a:rPr lang="en-US" sz="1000" dirty="0"/>
              <a:t>was part of a scriptlet, then it would have been a local variable whose scope would be the </a:t>
            </a:r>
            <a:r>
              <a:rPr lang="en-US" sz="1000" b="1" dirty="0"/>
              <a:t>service() </a:t>
            </a:r>
            <a:r>
              <a:rPr lang="en-US" sz="1000" dirty="0"/>
              <a:t>method!</a:t>
            </a:r>
          </a:p>
          <a:p>
            <a:pPr marL="202496" indent="-202496">
              <a:buFontTx/>
              <a:buChar char="•"/>
            </a:pPr>
            <a:r>
              <a:rPr lang="en-US" sz="1000" dirty="0"/>
              <a:t>The JSP usually runs as multiple “</a:t>
            </a:r>
            <a:r>
              <a:rPr lang="en-US" sz="1000" b="1" dirty="0"/>
              <a:t>threads” </a:t>
            </a:r>
            <a:r>
              <a:rPr lang="en-US" sz="1000" dirty="0"/>
              <a:t>of one single instance. Different threads interfere with </a:t>
            </a:r>
            <a:r>
              <a:rPr lang="en-US" sz="1000" b="1" dirty="0"/>
              <a:t>variable access</a:t>
            </a:r>
            <a:r>
              <a:rPr lang="en-US" sz="1000" dirty="0"/>
              <a:t>, because it will be the same variable for all of them. If variables has to be used in JSP, it should be used with “</a:t>
            </a:r>
            <a:r>
              <a:rPr lang="en-US" sz="1000" b="1" dirty="0"/>
              <a:t>synchronized access”</a:t>
            </a:r>
            <a:r>
              <a:rPr lang="en-US" sz="1000" dirty="0"/>
              <a:t>, but that hurts the performance. In general, any data should go either in the “</a:t>
            </a:r>
            <a:r>
              <a:rPr lang="en-US" sz="1000" b="1" dirty="0"/>
              <a:t>session object</a:t>
            </a:r>
            <a:r>
              <a:rPr lang="en-US" sz="1000" dirty="0"/>
              <a:t>”</a:t>
            </a:r>
            <a:r>
              <a:rPr lang="en-US" sz="1000" b="1" dirty="0"/>
              <a:t> </a:t>
            </a:r>
            <a:r>
              <a:rPr lang="en-US" sz="1000" dirty="0"/>
              <a:t>or the “</a:t>
            </a:r>
            <a:r>
              <a:rPr lang="en-US" sz="1000" b="1" dirty="0"/>
              <a:t>request object</a:t>
            </a:r>
            <a:r>
              <a:rPr lang="en-US" sz="1000" dirty="0"/>
              <a:t>”</a:t>
            </a:r>
            <a:r>
              <a:rPr lang="en-US" sz="1000" b="1" dirty="0"/>
              <a:t> </a:t>
            </a:r>
            <a:r>
              <a:rPr lang="en-US" sz="1000" dirty="0"/>
              <a:t>if passing data between different JSP pages. </a:t>
            </a:r>
          </a:p>
          <a:p>
            <a:pPr marL="202496" indent="-202496">
              <a:buFontTx/>
              <a:buChar char="•"/>
            </a:pPr>
            <a:r>
              <a:rPr lang="en-US" sz="1000" dirty="0"/>
              <a:t>JSP declarations can be used to override </a:t>
            </a:r>
            <a:r>
              <a:rPr lang="en-US" sz="1000" b="1" dirty="0"/>
              <a:t>jspInit( )</a:t>
            </a:r>
            <a:r>
              <a:rPr lang="en-US" sz="1000" dirty="0"/>
              <a:t> and </a:t>
            </a:r>
            <a:r>
              <a:rPr lang="en-US" sz="1000" b="1" dirty="0"/>
              <a:t>jspDestroy( )</a:t>
            </a:r>
            <a:r>
              <a:rPr lang="en-US" sz="1000" dirty="0"/>
              <a:t> methods.</a:t>
            </a:r>
          </a:p>
        </p:txBody>
      </p:sp>
      <p:sp>
        <p:nvSpPr>
          <p:cNvPr id="22535" name="AutoShape 6"/>
          <p:cNvSpPr>
            <a:spLocks noChangeArrowheads="1"/>
          </p:cNvSpPr>
          <p:nvPr/>
        </p:nvSpPr>
        <p:spPr bwMode="auto">
          <a:xfrm>
            <a:off x="2164042" y="7611051"/>
            <a:ext cx="3978758" cy="845996"/>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lnSpc>
                <a:spcPct val="90000"/>
              </a:lnSpc>
            </a:pPr>
            <a:r>
              <a:rPr lang="en-US" sz="1000" dirty="0">
                <a:latin typeface="Arial" panose="020B0604020202020204" pitchFamily="34" charset="0"/>
                <a:cs typeface="Arial" panose="020B0604020202020204" pitchFamily="34" charset="0"/>
              </a:rPr>
              <a:t>&lt;%! public void  jspInit() {</a:t>
            </a:r>
          </a:p>
          <a:p>
            <a:pPr marL="224303" lvl="1">
              <a:lnSpc>
                <a:spcPct val="90000"/>
              </a:lnSpc>
            </a:pPr>
            <a:r>
              <a:rPr lang="en-US" sz="1000" dirty="0">
                <a:latin typeface="Arial" panose="020B0604020202020204" pitchFamily="34" charset="0"/>
                <a:cs typeface="Arial" panose="020B0604020202020204" pitchFamily="34" charset="0"/>
              </a:rPr>
              <a:t>       …….      }</a:t>
            </a:r>
          </a:p>
          <a:p>
            <a:pPr marL="224303" lvl="1">
              <a:lnSpc>
                <a:spcPct val="90000"/>
              </a:lnSpc>
            </a:pPr>
            <a:r>
              <a:rPr lang="en-US" sz="1000" dirty="0">
                <a:latin typeface="Arial" panose="020B0604020202020204" pitchFamily="34" charset="0"/>
                <a:cs typeface="Arial" panose="020B0604020202020204" pitchFamily="34" charset="0"/>
              </a:rPr>
              <a:t>      public void jspDestroy(){</a:t>
            </a:r>
          </a:p>
          <a:p>
            <a:pPr marL="224303" lvl="1">
              <a:lnSpc>
                <a:spcPct val="90000"/>
              </a:lnSpc>
            </a:pPr>
            <a:r>
              <a:rPr lang="en-US" sz="1000" dirty="0">
                <a:latin typeface="Arial" panose="020B0604020202020204" pitchFamily="34" charset="0"/>
                <a:cs typeface="Arial" panose="020B0604020202020204" pitchFamily="34" charset="0"/>
              </a:rPr>
              <a:t>      ……..      }	%&gt;</a:t>
            </a:r>
          </a:p>
        </p:txBody>
      </p:sp>
      <p:sp>
        <p:nvSpPr>
          <p:cNvPr id="5" name="Text Box 4"/>
          <p:cNvSpPr txBox="1">
            <a:spLocks noChangeArrowheads="1"/>
          </p:cNvSpPr>
          <p:nvPr/>
        </p:nvSpPr>
        <p:spPr bwMode="auto">
          <a:xfrm>
            <a:off x="152193" y="1227320"/>
            <a:ext cx="1408593" cy="2708430"/>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The Java code in the JSP declaration is put into the translated Servlet class outside the service method. Hence, it can be used to declare instance variables or define methods (private or public) in the generated Servlet class. We can even override the methods inherited from the base class of the Servlet (i.e. jspInit, jspDestroy, etc.)</a:t>
            </a:r>
          </a:p>
        </p:txBody>
      </p:sp>
    </p:spTree>
    <p:extLst>
      <p:ext uri="{BB962C8B-B14F-4D97-AF65-F5344CB8AC3E}">
        <p14:creationId xmlns:p14="http://schemas.microsoft.com/office/powerpoint/2010/main" val="59846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Rot="1" noChangeAspect="1" noChangeArrowheads="1" noTextEdit="1"/>
          </p:cNvSpPr>
          <p:nvPr>
            <p:ph type="sldImg"/>
          </p:nvPr>
        </p:nvSpPr>
        <p:spPr>
          <a:xfrm>
            <a:off x="1906588" y="839788"/>
            <a:ext cx="4668837" cy="3503612"/>
          </a:xfrm>
          <a:ln/>
        </p:spPr>
      </p:sp>
      <p:sp>
        <p:nvSpPr>
          <p:cNvPr id="23557" name="Rectangle 3"/>
          <p:cNvSpPr>
            <a:spLocks noGrp="1" noChangeArrowheads="1"/>
          </p:cNvSpPr>
          <p:nvPr>
            <p:ph type="body" idx="1"/>
          </p:nvPr>
        </p:nvSpPr>
        <p:spPr>
          <a:xfrm>
            <a:off x="2053677" y="4556235"/>
            <a:ext cx="4457482" cy="3964587"/>
          </a:xfrm>
          <a:noFill/>
          <a:ln/>
        </p:spPr>
        <p:txBody>
          <a:bodyPr>
            <a:normAutofit/>
          </a:bodyPr>
          <a:lstStyle/>
          <a:p>
            <a:pPr eaLnBrk="1" hangingPunct="1"/>
            <a:r>
              <a:rPr lang="en-US" b="1" u="sng" dirty="0"/>
              <a:t>Predefined Variables</a:t>
            </a:r>
            <a:r>
              <a:rPr lang="en-US" b="1" dirty="0"/>
              <a:t>:</a:t>
            </a:r>
          </a:p>
          <a:p>
            <a:pPr eaLnBrk="1" hangingPunct="1"/>
            <a:r>
              <a:rPr lang="en-US" dirty="0"/>
              <a:t>To simplify code in </a:t>
            </a:r>
            <a:r>
              <a:rPr lang="en-US" b="1" dirty="0"/>
              <a:t>JSP expressions </a:t>
            </a:r>
            <a:r>
              <a:rPr lang="en-US" dirty="0"/>
              <a:t>and </a:t>
            </a:r>
            <a:r>
              <a:rPr lang="en-US" b="1" dirty="0"/>
              <a:t>scriptlets</a:t>
            </a:r>
            <a:r>
              <a:rPr lang="en-US" dirty="0"/>
              <a:t>, JSPs are supplied with eight automatically defined variables, sometimes are called </a:t>
            </a:r>
            <a:r>
              <a:rPr lang="en-US" b="1" dirty="0"/>
              <a:t>implicit objects</a:t>
            </a:r>
            <a:r>
              <a:rPr lang="en-US" dirty="0"/>
              <a:t>. The available variables are as follows:</a:t>
            </a:r>
            <a:endParaRPr lang="en-US" b="1" u="sng" dirty="0"/>
          </a:p>
          <a:p>
            <a:pPr marL="336455" lvl="1" indent="-224303">
              <a:buFontTx/>
              <a:buChar char="•"/>
            </a:pPr>
            <a:r>
              <a:rPr lang="en-US" b="1" dirty="0"/>
              <a:t>request: </a:t>
            </a:r>
            <a:r>
              <a:rPr lang="en-US" dirty="0"/>
              <a:t>This is the </a:t>
            </a:r>
            <a:r>
              <a:rPr lang="en-US" b="1" dirty="0"/>
              <a:t>HttpServletRequest </a:t>
            </a:r>
            <a:r>
              <a:rPr lang="en-US" dirty="0"/>
              <a:t>associated with the request, and lets to look at the request parameters (via getParameter), the request type (GET, POST, HEAD, and so on), and the incoming HTTP headers (cookies, Referrer, and so on). </a:t>
            </a:r>
            <a:endParaRPr lang="en-US" b="1" u="sng" dirty="0"/>
          </a:p>
          <a:p>
            <a:pPr marL="336455" lvl="1" indent="-224303">
              <a:buFontTx/>
              <a:buChar char="•"/>
            </a:pPr>
            <a:r>
              <a:rPr lang="en-US" b="1" dirty="0"/>
              <a:t>response: </a:t>
            </a:r>
            <a:r>
              <a:rPr lang="en-US" dirty="0"/>
              <a:t>This is the </a:t>
            </a:r>
            <a:r>
              <a:rPr lang="en-US" b="1" dirty="0"/>
              <a:t>HttpServletResponse </a:t>
            </a:r>
            <a:r>
              <a:rPr lang="en-US" dirty="0"/>
              <a:t>associated with the response to the client. Note that, since the output stream is buffered, it is legal to set HTTP status codes and response headers, even though this is not permitted in regular Servlets once any output has been sent to the client. </a:t>
            </a:r>
            <a:endParaRPr lang="en-US" b="1" u="sng" dirty="0"/>
          </a:p>
          <a:p>
            <a:pPr marL="336455" lvl="1" indent="-224303">
              <a:buFontTx/>
              <a:buChar char="•"/>
            </a:pPr>
            <a:r>
              <a:rPr lang="en-US" b="1" dirty="0"/>
              <a:t>out: </a:t>
            </a:r>
            <a:r>
              <a:rPr lang="en-US" dirty="0"/>
              <a:t>This is the </a:t>
            </a:r>
            <a:r>
              <a:rPr lang="en-US" b="1" dirty="0"/>
              <a:t>PrintWriter </a:t>
            </a:r>
            <a:r>
              <a:rPr lang="en-US" dirty="0"/>
              <a:t>used to send output to the client. However, in order to make the response object useful, this is a buffered version of PrintWriter called </a:t>
            </a:r>
            <a:r>
              <a:rPr lang="en-US" b="1" dirty="0"/>
              <a:t>JspWriter</a:t>
            </a:r>
            <a:r>
              <a:rPr lang="en-US" dirty="0"/>
              <a:t>. Note that we can adjust the buffer size, or even turn buffering off, through use of the buffer attribute of the page directive. In scriptlets, need to refer to out explicitly in case we need to display anything. </a:t>
            </a:r>
            <a:endParaRPr lang="en-US" b="1" u="sng" dirty="0"/>
          </a:p>
          <a:p>
            <a:pPr marL="336455" lvl="1" indent="-224303">
              <a:buFontTx/>
              <a:buChar char="•"/>
            </a:pPr>
            <a:r>
              <a:rPr lang="en-US" b="1" dirty="0"/>
              <a:t>session: </a:t>
            </a:r>
            <a:r>
              <a:rPr lang="en-US" dirty="0"/>
              <a:t>This is the </a:t>
            </a:r>
            <a:r>
              <a:rPr lang="en-US" b="1" dirty="0"/>
              <a:t>HttpSession object </a:t>
            </a:r>
            <a:r>
              <a:rPr lang="en-US" dirty="0"/>
              <a:t>associated with the session. As sessions are created automatically, this variable is bound even if there is no incoming session reference. The one exception is that if the session attribute of the page directive is used to turn sessions off. In this case, attempts to reference the session variable cause errors at the time the JSP page is translated into a servlet. </a:t>
            </a:r>
          </a:p>
        </p:txBody>
      </p:sp>
      <p:sp>
        <p:nvSpPr>
          <p:cNvPr id="4" name="Text Box 4"/>
          <p:cNvSpPr txBox="1">
            <a:spLocks noChangeArrowheads="1"/>
          </p:cNvSpPr>
          <p:nvPr/>
        </p:nvSpPr>
        <p:spPr bwMode="auto">
          <a:xfrm>
            <a:off x="152193" y="1227320"/>
            <a:ext cx="1392828" cy="2862318"/>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The participants have used these pre-defined variables in Servlet – check whether they recollect the usage of each of these variables. In Servlet they had to get these objects and use them whereas in JSP they are available as Implicit objects. Do explain the difference between the PrintWriter out object available in Servlet &amp; JSP.</a:t>
            </a:r>
          </a:p>
        </p:txBody>
      </p:sp>
    </p:spTree>
    <p:extLst>
      <p:ext uri="{BB962C8B-B14F-4D97-AF65-F5344CB8AC3E}">
        <p14:creationId xmlns:p14="http://schemas.microsoft.com/office/powerpoint/2010/main" val="1436701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Rot="1" noChangeAspect="1" noChangeArrowheads="1" noTextEdit="1"/>
          </p:cNvSpPr>
          <p:nvPr>
            <p:ph type="sldImg"/>
          </p:nvPr>
        </p:nvSpPr>
        <p:spPr>
          <a:xfrm>
            <a:off x="1890713" y="839788"/>
            <a:ext cx="4668837" cy="3503612"/>
          </a:xfrm>
          <a:ln/>
        </p:spPr>
      </p:sp>
      <p:sp>
        <p:nvSpPr>
          <p:cNvPr id="24581" name="Rectangle 3"/>
          <p:cNvSpPr>
            <a:spLocks noGrp="1" noChangeArrowheads="1"/>
          </p:cNvSpPr>
          <p:nvPr>
            <p:ph type="body" idx="1"/>
          </p:nvPr>
        </p:nvSpPr>
        <p:spPr>
          <a:xfrm>
            <a:off x="1974850" y="4572001"/>
            <a:ext cx="4494513" cy="3964587"/>
          </a:xfrm>
          <a:noFill/>
          <a:ln/>
        </p:spPr>
        <p:txBody>
          <a:bodyPr>
            <a:normAutofit/>
          </a:bodyPr>
          <a:lstStyle/>
          <a:p>
            <a:pPr eaLnBrk="1" hangingPunct="1"/>
            <a:r>
              <a:rPr lang="en-US" b="1" u="sng" dirty="0"/>
              <a:t>Predefined Variables</a:t>
            </a:r>
            <a:r>
              <a:rPr lang="en-US" b="1" dirty="0"/>
              <a:t>:</a:t>
            </a:r>
          </a:p>
          <a:p>
            <a:pPr marL="336455" lvl="1" indent="-224303">
              <a:buFontTx/>
              <a:buChar char="•"/>
            </a:pPr>
            <a:r>
              <a:rPr lang="en-US" b="1" dirty="0"/>
              <a:t>Application: </a:t>
            </a:r>
            <a:r>
              <a:rPr lang="en-US" dirty="0"/>
              <a:t>This is the </a:t>
            </a:r>
            <a:r>
              <a:rPr lang="en-US" b="1" dirty="0"/>
              <a:t>ServletContext </a:t>
            </a:r>
            <a:r>
              <a:rPr lang="en-US" dirty="0"/>
              <a:t>as obtained via the </a:t>
            </a:r>
            <a:r>
              <a:rPr lang="en-US" b="1" dirty="0"/>
              <a:t>getServletConfig().getContext()</a:t>
            </a:r>
            <a:r>
              <a:rPr lang="en-US" dirty="0"/>
              <a:t>. </a:t>
            </a:r>
            <a:endParaRPr lang="en-US" b="1" u="sng" dirty="0"/>
          </a:p>
          <a:p>
            <a:pPr marL="336455" lvl="1" indent="-224303">
              <a:buFontTx/>
              <a:buChar char="•"/>
            </a:pPr>
            <a:r>
              <a:rPr lang="en-US" b="1" dirty="0"/>
              <a:t>config: </a:t>
            </a:r>
            <a:r>
              <a:rPr lang="en-US" dirty="0"/>
              <a:t>This is the </a:t>
            </a:r>
            <a:r>
              <a:rPr lang="en-US" b="1" dirty="0"/>
              <a:t>ServletConfig </a:t>
            </a:r>
            <a:r>
              <a:rPr lang="en-US" dirty="0"/>
              <a:t>object for this page. </a:t>
            </a:r>
            <a:endParaRPr lang="en-US" b="1" u="sng" dirty="0"/>
          </a:p>
          <a:p>
            <a:pPr marL="336455" lvl="1" indent="-224303">
              <a:buFontTx/>
              <a:buChar char="•"/>
            </a:pPr>
            <a:r>
              <a:rPr lang="en-US" b="1" dirty="0"/>
              <a:t>pageContext: </a:t>
            </a:r>
            <a:r>
              <a:rPr lang="en-US" dirty="0"/>
              <a:t>JSP introduced a new class called </a:t>
            </a:r>
            <a:r>
              <a:rPr lang="en-US" b="1" dirty="0"/>
              <a:t>PageContext </a:t>
            </a:r>
            <a:r>
              <a:rPr lang="en-US" dirty="0"/>
              <a:t>to encapsulate use of server-specific features like higher performance JspWriters. The advantage is that these can be accessed through this class rather than directly, code will still run on “regular” servlet/JSP engines. </a:t>
            </a:r>
            <a:endParaRPr lang="en-US" b="1" u="sng" dirty="0"/>
          </a:p>
          <a:p>
            <a:pPr marL="336455" lvl="1" indent="-224303">
              <a:buFontTx/>
              <a:buChar char="•"/>
            </a:pPr>
            <a:r>
              <a:rPr lang="en-US" b="1" dirty="0"/>
              <a:t>page: </a:t>
            </a:r>
            <a:r>
              <a:rPr lang="en-US" dirty="0"/>
              <a:t>This is simply a synonym for </a:t>
            </a:r>
            <a:r>
              <a:rPr lang="en-US" b="1" dirty="0"/>
              <a:t>this</a:t>
            </a:r>
            <a:r>
              <a:rPr lang="en-US" dirty="0"/>
              <a:t>, and is not very useful in Java. It was created as a placeholder for the time when the scripting language could be something other than Java. </a:t>
            </a:r>
            <a:endParaRPr lang="en-US" b="1" u="sng" dirty="0"/>
          </a:p>
          <a:p>
            <a:pPr marL="336455" lvl="1" indent="-224303">
              <a:buFontTx/>
              <a:buChar char="•"/>
            </a:pPr>
            <a:r>
              <a:rPr lang="en-US" b="1" dirty="0"/>
              <a:t>exception: </a:t>
            </a:r>
            <a:r>
              <a:rPr lang="en-US" dirty="0"/>
              <a:t>This implicit object applies only to JSP error pages – these are pages to which processing is forwarded when an exception is thrown from another JSP page. They must have the page directive </a:t>
            </a:r>
            <a:r>
              <a:rPr lang="en-US" b="1" dirty="0"/>
              <a:t>isErrorPage</a:t>
            </a:r>
            <a:r>
              <a:rPr lang="en-US" dirty="0"/>
              <a:t> attribute set to </a:t>
            </a:r>
            <a:r>
              <a:rPr lang="en-US" b="1" dirty="0"/>
              <a:t>true</a:t>
            </a:r>
            <a:r>
              <a:rPr lang="en-US" dirty="0"/>
              <a:t>. The implicit exception object is a </a:t>
            </a:r>
            <a:r>
              <a:rPr lang="en-US" b="1" dirty="0"/>
              <a:t>java.lang.Exception</a:t>
            </a:r>
            <a:r>
              <a:rPr lang="en-US" dirty="0"/>
              <a:t> instance that represents the uncaught exception that was thrown from another JSP page and that resulted in the current error page being invoked. The exception object is accessible only from the JSP error page instance to which processing was forwarded when the exception was encountered.</a:t>
            </a:r>
          </a:p>
        </p:txBody>
      </p:sp>
      <p:sp>
        <p:nvSpPr>
          <p:cNvPr id="4" name="Text Box 4"/>
          <p:cNvSpPr txBox="1">
            <a:spLocks noChangeArrowheads="1"/>
          </p:cNvSpPr>
          <p:nvPr/>
        </p:nvSpPr>
        <p:spPr bwMode="auto">
          <a:xfrm>
            <a:off x="152193" y="1227320"/>
            <a:ext cx="1377062" cy="1477323"/>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The pageContext, page (listed in notes page) &amp; exception object  were not there in Servlets so explain the significance of these implicit objects in JSP.</a:t>
            </a:r>
          </a:p>
        </p:txBody>
      </p:sp>
    </p:spTree>
    <p:extLst>
      <p:ext uri="{BB962C8B-B14F-4D97-AF65-F5344CB8AC3E}">
        <p14:creationId xmlns:p14="http://schemas.microsoft.com/office/powerpoint/2010/main" val="239903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Rot="1" noChangeAspect="1" noChangeArrowheads="1" noTextEdit="1"/>
          </p:cNvSpPr>
          <p:nvPr>
            <p:ph type="sldImg"/>
          </p:nvPr>
        </p:nvSpPr>
        <p:spPr>
          <a:xfrm>
            <a:off x="1874838" y="839788"/>
            <a:ext cx="4668837" cy="3503612"/>
          </a:xfrm>
          <a:ln/>
        </p:spPr>
      </p:sp>
      <p:sp>
        <p:nvSpPr>
          <p:cNvPr id="25605" name="Rectangle 3"/>
          <p:cNvSpPr>
            <a:spLocks noGrp="1" noChangeArrowheads="1"/>
          </p:cNvSpPr>
          <p:nvPr>
            <p:ph type="body" idx="1"/>
          </p:nvPr>
        </p:nvSpPr>
        <p:spPr>
          <a:xfrm>
            <a:off x="1974850" y="4572001"/>
            <a:ext cx="4463087" cy="3964587"/>
          </a:xfrm>
          <a:noFill/>
          <a:ln/>
        </p:spPr>
        <p:txBody>
          <a:bodyPr/>
          <a:lstStyle/>
          <a:p>
            <a:pPr defTabSz="914310">
              <a:defRPr/>
            </a:pPr>
            <a:r>
              <a:rPr lang="en-US" dirty="0"/>
              <a:t>Deploy web application </a:t>
            </a:r>
            <a:r>
              <a:rPr lang="en-US" b="1" dirty="0"/>
              <a:t>Lesson3-JSPScriptlets </a:t>
            </a:r>
            <a:r>
              <a:rPr lang="en-US" baseline="0" dirty="0"/>
              <a:t>and show demo by executing each of the above JSP pages.</a:t>
            </a:r>
            <a:endParaRPr lang="en-US" dirty="0"/>
          </a:p>
          <a:p>
            <a:pPr eaLnBrk="1" hangingPunct="1"/>
            <a:endParaRPr lang="en-US" dirty="0"/>
          </a:p>
        </p:txBody>
      </p:sp>
      <p:sp>
        <p:nvSpPr>
          <p:cNvPr id="4" name="Text Box 4"/>
          <p:cNvSpPr txBox="1">
            <a:spLocks noChangeArrowheads="1"/>
          </p:cNvSpPr>
          <p:nvPr/>
        </p:nvSpPr>
        <p:spPr bwMode="auto">
          <a:xfrm>
            <a:off x="152193" y="1227320"/>
            <a:ext cx="1361297" cy="1169543"/>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examples for all the three forms of Scripting elements (i.e. Expressions, Scriptlet &amp; Declarations).</a:t>
            </a:r>
          </a:p>
        </p:txBody>
      </p:sp>
    </p:spTree>
    <p:extLst>
      <p:ext uri="{BB962C8B-B14F-4D97-AF65-F5344CB8AC3E}">
        <p14:creationId xmlns:p14="http://schemas.microsoft.com/office/powerpoint/2010/main" val="1050861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625261293"/>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8499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6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18379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9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571434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665868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006835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061011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96465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3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0532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47019104"/>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11050275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1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58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377983900"/>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986154429"/>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17732898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752788637"/>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467782980"/>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575166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222287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999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229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5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658873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552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6092012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939860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730876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312953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8708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7550191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36155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7317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7553494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3658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266643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48977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3671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3111803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022994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60629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314514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0611527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1916615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2180114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6902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43308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317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89854820"/>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8148847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35653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404644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4064777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85904870"/>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0741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4540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94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01270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167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460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8631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47427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9486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729831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61698157"/>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1811884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0235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24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0419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954926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5970412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275750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129593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07900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995377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3161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71093774"/>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2359837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873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3366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2.sv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0.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2.sv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7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6750235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942235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4649621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72696463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71" r:id="rId23"/>
    <p:sldLayoutId id="2147483772" r:id="rId24"/>
    <p:sldLayoutId id="2147483773" r:id="rId25"/>
    <p:sldLayoutId id="2147483774" r:id="rId26"/>
    <p:sldLayoutId id="2147483775" r:id="rId27"/>
    <p:sldLayoutId id="2147483776" r:id="rId28"/>
    <p:sldLayoutId id="2147483777"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15526767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726267"/>
            <a:ext cx="3725949" cy="1063419"/>
          </a:xfrm>
        </p:spPr>
        <p:txBody>
          <a:bodyPr>
            <a:normAutofit/>
          </a:bodyPr>
          <a:lstStyle/>
          <a:p>
            <a:r>
              <a:rPr lang="en-US" sz="4400" b="0" dirty="0">
                <a:solidFill>
                  <a:srgbClr val="000000"/>
                </a:solidFill>
                <a:latin typeface="Candara" panose="020E0502030303020204" pitchFamily="34" charset="0"/>
                <a:ea typeface="ＭＳ Ｐゴシック" pitchFamily="34" charset="-128"/>
              </a:rPr>
              <a:t>Java Server </a:t>
            </a:r>
            <a:br>
              <a:rPr lang="en-US" sz="4400" b="0" dirty="0">
                <a:solidFill>
                  <a:srgbClr val="000000"/>
                </a:solidFill>
                <a:latin typeface="Candara" panose="020E0502030303020204" pitchFamily="34" charset="0"/>
                <a:ea typeface="ＭＳ Ｐゴシック" pitchFamily="34" charset="-128"/>
              </a:rPr>
            </a:b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r>
              <a:rPr lang="en-US" sz="4400" b="0" dirty="0">
                <a:solidFill>
                  <a:srgbClr val="000000"/>
                </a:solidFill>
                <a:latin typeface="Candara" panose="020E0502030303020204" pitchFamily="34" charset="0"/>
                <a:ea typeface="ＭＳ Ｐゴシック" pitchFamily="34" charset="-128"/>
              </a:rPr>
              <a:t>Pages (JSP)</a:t>
            </a:r>
          </a:p>
        </p:txBody>
      </p:sp>
      <p:sp>
        <p:nvSpPr>
          <p:cNvPr id="12" name="Subtitle 11"/>
          <p:cNvSpPr>
            <a:spLocks noGrp="1"/>
          </p:cNvSpPr>
          <p:nvPr>
            <p:ph type="subTitle" idx="1"/>
          </p:nvPr>
        </p:nvSpPr>
        <p:spPr/>
        <p:txBody>
          <a:bodyPr>
            <a:noAutofit/>
          </a:bodyPr>
          <a:lstStyle/>
          <a:p>
            <a:pPr>
              <a:lnSpc>
                <a:spcPct val="85000"/>
              </a:lnSpc>
              <a:spcBef>
                <a:spcPct val="0"/>
              </a:spcBef>
            </a:pPr>
            <a:endParaRPr lang="en-US" sz="2000" dirty="0">
              <a:solidFill>
                <a:srgbClr val="000000"/>
              </a:solidFill>
              <a:latin typeface="Candara" panose="020E0502030303020204" pitchFamily="34" charset="0"/>
              <a:ea typeface="ＭＳ Ｐゴシック" pitchFamily="34" charset="-128"/>
              <a:cs typeface="+mj-cs"/>
            </a:endParaRPr>
          </a:p>
          <a:p>
            <a:pPr>
              <a:lnSpc>
                <a:spcPct val="85000"/>
              </a:lnSpc>
              <a:spcBef>
                <a:spcPct val="0"/>
              </a:spcBef>
            </a:pPr>
            <a:r>
              <a:rPr lang="en-US" sz="2000" dirty="0">
                <a:solidFill>
                  <a:srgbClr val="000000"/>
                </a:solidFill>
                <a:latin typeface="Candara" panose="020E0502030303020204" pitchFamily="34" charset="0"/>
                <a:ea typeface="ＭＳ Ｐゴシック" pitchFamily="34" charset="-128"/>
                <a:cs typeface="+mj-cs"/>
              </a:rPr>
              <a:t>Lesson 06: JSP Scripting Elements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JSP Scripting Elements</a:t>
            </a:r>
          </a:p>
        </p:txBody>
      </p:sp>
      <p:sp>
        <p:nvSpPr>
          <p:cNvPr id="5" name="Content Placeholder 4"/>
          <p:cNvSpPr>
            <a:spLocks noGrp="1"/>
          </p:cNvSpPr>
          <p:nvPr>
            <p:ph idx="1"/>
          </p:nvPr>
        </p:nvSpPr>
        <p:spPr/>
        <p:txBody>
          <a:bodyPr>
            <a:normAutofit/>
          </a:bodyPr>
          <a:lstStyle/>
          <a:p>
            <a:r>
              <a:rPr lang="en-US" sz="1600"/>
              <a:t>Lab </a:t>
            </a:r>
            <a:r>
              <a:rPr lang="en-US" sz="1600" smtClean="0"/>
              <a:t>3.1</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you have learnt the following concepts:</a:t>
            </a:r>
          </a:p>
          <a:p>
            <a:pPr lvl="1"/>
            <a:r>
              <a:rPr lang="en-US" sz="1600" dirty="0"/>
              <a:t>JSP Expressions</a:t>
            </a:r>
          </a:p>
          <a:p>
            <a:pPr lvl="1"/>
            <a:r>
              <a:rPr lang="en-US" sz="1600" dirty="0"/>
              <a:t>JSP </a:t>
            </a:r>
            <a:r>
              <a:rPr lang="en-US" sz="1600" dirty="0" err="1"/>
              <a:t>Scriptlets</a:t>
            </a:r>
            <a:endParaRPr lang="en-US" sz="1600" dirty="0"/>
          </a:p>
          <a:p>
            <a:pPr lvl="1"/>
            <a:r>
              <a:rPr lang="en-US" sz="1600" dirty="0"/>
              <a:t>JSP Declarations</a:t>
            </a:r>
          </a:p>
          <a:p>
            <a:pPr lvl="1"/>
            <a:r>
              <a:rPr lang="en-US" sz="1600" dirty="0"/>
              <a:t>Predefined Variables</a:t>
            </a:r>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 Questions</a:t>
            </a:r>
          </a:p>
        </p:txBody>
      </p:sp>
      <p:sp>
        <p:nvSpPr>
          <p:cNvPr id="5" name="Content Placeholder 4"/>
          <p:cNvSpPr>
            <a:spLocks noGrp="1"/>
          </p:cNvSpPr>
          <p:nvPr>
            <p:ph idx="1"/>
          </p:nvPr>
        </p:nvSpPr>
        <p:spPr>
          <a:xfrm>
            <a:off x="298516" y="1494766"/>
            <a:ext cx="6921150" cy="4643751"/>
          </a:xfrm>
        </p:spPr>
        <p:txBody>
          <a:bodyPr/>
          <a:lstStyle/>
          <a:p>
            <a:r>
              <a:rPr lang="en-US" sz="1800" dirty="0"/>
              <a:t>Question 1: ___ inserts java code into _</a:t>
            </a:r>
            <a:r>
              <a:rPr lang="en-US" sz="1800" dirty="0" err="1"/>
              <a:t>jspService</a:t>
            </a:r>
            <a:r>
              <a:rPr lang="en-US" sz="1800" dirty="0"/>
              <a:t>( ) method.</a:t>
            </a:r>
          </a:p>
          <a:p>
            <a:pPr marL="0" indent="0">
              <a:buNone/>
            </a:pPr>
            <a:endParaRPr lang="en-US" sz="1800" dirty="0"/>
          </a:p>
          <a:p>
            <a:r>
              <a:rPr lang="en-US" sz="1800" dirty="0"/>
              <a:t>Question 2: A JSP expression can end with a semicolon (:) . True/False</a:t>
            </a:r>
          </a:p>
          <a:p>
            <a:pPr marL="0" indent="0">
              <a:buNone/>
            </a:pPr>
            <a:endParaRPr lang="en-US" sz="1800" dirty="0"/>
          </a:p>
          <a:p>
            <a:r>
              <a:rPr lang="en-US" sz="1800" dirty="0"/>
              <a:t>Question 3: ___ can be used to override </a:t>
            </a:r>
            <a:r>
              <a:rPr lang="en-US" sz="1800" dirty="0" err="1"/>
              <a:t>jspInit</a:t>
            </a:r>
            <a:r>
              <a:rPr lang="en-US" sz="1800" dirty="0"/>
              <a:t>( ) method.</a:t>
            </a:r>
          </a:p>
          <a:p>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 Questions</a:t>
            </a:r>
          </a:p>
        </p:txBody>
      </p:sp>
      <p:sp>
        <p:nvSpPr>
          <p:cNvPr id="5" name="Content Placeholder 4"/>
          <p:cNvSpPr>
            <a:spLocks noGrp="1"/>
          </p:cNvSpPr>
          <p:nvPr>
            <p:ph idx="1"/>
          </p:nvPr>
        </p:nvSpPr>
        <p:spPr/>
        <p:txBody>
          <a:bodyPr>
            <a:normAutofit/>
          </a:bodyPr>
          <a:lstStyle/>
          <a:p>
            <a:r>
              <a:rPr lang="en-US" sz="1800" dirty="0"/>
              <a:t>Question 4: ___ is a buffered </a:t>
            </a:r>
            <a:r>
              <a:rPr lang="en-US" sz="1800" dirty="0" err="1"/>
              <a:t>PrintWriter</a:t>
            </a:r>
            <a:r>
              <a:rPr lang="en-US" sz="1800" dirty="0"/>
              <a:t> used in JSP to send output to client.</a:t>
            </a:r>
          </a:p>
          <a:p>
            <a:pPr marL="0" indent="0">
              <a:buNone/>
            </a:pPr>
            <a:endParaRPr lang="en-US" sz="1800" dirty="0"/>
          </a:p>
          <a:p>
            <a:r>
              <a:rPr lang="en-US" sz="1800" dirty="0"/>
              <a:t>Question 5: ___ implicit object is used to share data across users of the same web application.</a:t>
            </a:r>
          </a:p>
          <a:p>
            <a:pPr marL="0" indent="0">
              <a:buNone/>
            </a:pP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p:txBody>
          <a:bodyPr/>
          <a:lstStyle/>
          <a:p>
            <a:r>
              <a:rPr lang="en-US" sz="1800" dirty="0"/>
              <a:t>In this lesson, you will learn about:</a:t>
            </a:r>
          </a:p>
          <a:p>
            <a:pPr lvl="1"/>
            <a:r>
              <a:rPr lang="en-US" sz="1600" dirty="0"/>
              <a:t>Forms of Scripting Elements</a:t>
            </a:r>
          </a:p>
          <a:p>
            <a:pPr lvl="2"/>
            <a:r>
              <a:rPr lang="en-US" sz="1400" dirty="0"/>
              <a:t>JSP Expressions</a:t>
            </a:r>
          </a:p>
          <a:p>
            <a:pPr lvl="2"/>
            <a:r>
              <a:rPr lang="en-US" sz="1400" dirty="0"/>
              <a:t>JSP </a:t>
            </a:r>
            <a:r>
              <a:rPr lang="en-US" sz="1400" dirty="0" err="1"/>
              <a:t>Scriptlets</a:t>
            </a:r>
            <a:endParaRPr lang="en-US" sz="1400" dirty="0"/>
          </a:p>
          <a:p>
            <a:pPr lvl="2"/>
            <a:r>
              <a:rPr lang="en-US" sz="1400" dirty="0"/>
              <a:t>JSP Declarations</a:t>
            </a:r>
          </a:p>
          <a:p>
            <a:pPr marL="371475" lvl="2" indent="0">
              <a:buNone/>
            </a:pPr>
            <a:endParaRPr lang="en-US" dirty="0"/>
          </a:p>
          <a:p>
            <a:pPr lvl="1"/>
            <a:r>
              <a:rPr lang="en-US" sz="1600" dirty="0"/>
              <a:t>Predefined Variables</a:t>
            </a:r>
          </a:p>
          <a:p>
            <a:pPr lvl="1"/>
            <a:r>
              <a:rPr lang="en-US" sz="1600" dirty="0"/>
              <a:t>Examples using Scripting Elements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a:t>
            </a:r>
            <a:r>
              <a:rPr lang="en-US" sz="1200" dirty="0"/>
              <a:t>: Forms of Scripting Elements</a:t>
            </a:r>
            <a:br>
              <a:rPr lang="en-US" sz="1200" dirty="0"/>
            </a:br>
            <a:r>
              <a:rPr lang="en-US" sz="2000" dirty="0"/>
              <a:t>JSP Scripting Elements</a:t>
            </a:r>
          </a:p>
        </p:txBody>
      </p:sp>
      <p:sp>
        <p:nvSpPr>
          <p:cNvPr id="4" name="Content Placeholder 3"/>
          <p:cNvSpPr>
            <a:spLocks noGrp="1"/>
          </p:cNvSpPr>
          <p:nvPr>
            <p:ph idx="1"/>
          </p:nvPr>
        </p:nvSpPr>
        <p:spPr>
          <a:xfrm>
            <a:off x="298516" y="1494766"/>
            <a:ext cx="8463347" cy="4643751"/>
          </a:xfrm>
        </p:spPr>
        <p:txBody>
          <a:bodyPr/>
          <a:lstStyle/>
          <a:p>
            <a:r>
              <a:rPr lang="en-US" sz="1800" dirty="0"/>
              <a:t>JSP scripting elements insert Java code into the generated servlet. </a:t>
            </a:r>
          </a:p>
          <a:p>
            <a:r>
              <a:rPr lang="en-US" sz="1800" dirty="0"/>
              <a:t>There are three forms of scripting elements, namely:</a:t>
            </a:r>
          </a:p>
          <a:p>
            <a:endParaRPr lang="en-US" sz="1800" dirty="0"/>
          </a:p>
          <a:p>
            <a:pPr lvl="1"/>
            <a:r>
              <a:rPr lang="en-US" sz="1600" dirty="0"/>
              <a:t>Expressions: &lt;%= expression %&gt;</a:t>
            </a:r>
          </a:p>
          <a:p>
            <a:pPr lvl="1"/>
            <a:r>
              <a:rPr lang="en-US" sz="1600" dirty="0" err="1"/>
              <a:t>Scriptlets</a:t>
            </a:r>
            <a:r>
              <a:rPr lang="en-US" sz="1600" dirty="0"/>
              <a:t>:  &lt;%  </a:t>
            </a:r>
            <a:r>
              <a:rPr lang="en-US" sz="1600" dirty="0" err="1"/>
              <a:t>scriplet</a:t>
            </a:r>
            <a:r>
              <a:rPr lang="en-US" sz="1600" dirty="0"/>
              <a:t> code   %&gt;</a:t>
            </a:r>
          </a:p>
          <a:p>
            <a:pPr lvl="1"/>
            <a:r>
              <a:rPr lang="en-US" sz="1600" dirty="0"/>
              <a:t>Declarations:  &lt;%!  Declarative code   %&gt;</a:t>
            </a:r>
          </a:p>
          <a:p>
            <a:pPr lvl="1"/>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sz="1200" dirty="0"/>
              <a:t>6</a:t>
            </a:r>
            <a:r>
              <a:rPr lang="fr-FR" sz="1200" dirty="0" smtClean="0"/>
              <a:t>.1.1</a:t>
            </a:r>
            <a:r>
              <a:rPr lang="fr-FR" sz="1200" dirty="0"/>
              <a:t>: JSP Expressions</a:t>
            </a:r>
            <a:r>
              <a:rPr lang="fr-FR" dirty="0"/>
              <a:t/>
            </a:r>
            <a:br>
              <a:rPr lang="fr-FR" dirty="0"/>
            </a:br>
            <a:r>
              <a:rPr lang="fr-FR" sz="2000" dirty="0"/>
              <a:t>JSP Expressions </a:t>
            </a:r>
            <a:endParaRPr lang="en-US" sz="2000" dirty="0"/>
          </a:p>
        </p:txBody>
      </p:sp>
      <p:sp>
        <p:nvSpPr>
          <p:cNvPr id="4" name="Content Placeholder 3"/>
          <p:cNvSpPr>
            <a:spLocks noGrp="1"/>
          </p:cNvSpPr>
          <p:nvPr>
            <p:ph idx="1"/>
          </p:nvPr>
        </p:nvSpPr>
        <p:spPr/>
        <p:txBody>
          <a:bodyPr/>
          <a:lstStyle/>
          <a:p>
            <a:r>
              <a:rPr lang="en-US" sz="1800" dirty="0"/>
              <a:t>A JSP expression is used to insert Java values directly into the output.</a:t>
            </a:r>
          </a:p>
          <a:p>
            <a:endParaRPr lang="en-US" sz="1800" dirty="0"/>
          </a:p>
          <a:p>
            <a:pPr lvl="1"/>
            <a:r>
              <a:rPr lang="en-US" sz="1600" dirty="0"/>
              <a:t>Form :</a:t>
            </a:r>
          </a:p>
          <a:p>
            <a:pPr marL="3572" lvl="1" indent="0">
              <a:buNone/>
            </a:pPr>
            <a:endParaRPr lang="en-US" dirty="0"/>
          </a:p>
          <a:p>
            <a:pPr lvl="1"/>
            <a:endParaRPr lang="en-US" sz="1400" dirty="0"/>
          </a:p>
          <a:p>
            <a:pPr marL="3572" lvl="1" indent="0">
              <a:buNone/>
            </a:pPr>
            <a:endParaRPr lang="en-US" sz="1400" dirty="0"/>
          </a:p>
          <a:p>
            <a:pPr lvl="1"/>
            <a:endParaRPr lang="en-US" sz="1400" dirty="0"/>
          </a:p>
          <a:p>
            <a:pPr lvl="1"/>
            <a:r>
              <a:rPr lang="en-US" sz="1600" dirty="0"/>
              <a:t>Example:</a:t>
            </a:r>
          </a:p>
          <a:p>
            <a:pPr lvl="1"/>
            <a:endParaRPr lang="en-US" dirty="0"/>
          </a:p>
          <a:p>
            <a:pPr lvl="1"/>
            <a:endParaRPr lang="en-US" dirty="0"/>
          </a:p>
          <a:p>
            <a:pPr lvl="1"/>
            <a:endParaRPr lang="en-US" dirty="0"/>
          </a:p>
          <a:p>
            <a:pPr lvl="1"/>
            <a:r>
              <a:rPr lang="en-US" sz="1600" dirty="0"/>
              <a:t>The result of the expression is evaluated, converted to a String, and inserted in the JSP page.</a:t>
            </a:r>
          </a:p>
          <a:p>
            <a:pPr lvl="1"/>
            <a:endParaRPr lang="en-US" sz="1600" dirty="0"/>
          </a:p>
          <a:p>
            <a:pPr lvl="1"/>
            <a:endParaRPr lang="en-US" sz="1600" dirty="0"/>
          </a:p>
        </p:txBody>
      </p:sp>
      <p:sp>
        <p:nvSpPr>
          <p:cNvPr id="6149" name="AutoShape 5"/>
          <p:cNvSpPr>
            <a:spLocks noChangeArrowheads="1"/>
          </p:cNvSpPr>
          <p:nvPr/>
        </p:nvSpPr>
        <p:spPr bwMode="auto">
          <a:xfrm>
            <a:off x="662177" y="3612542"/>
            <a:ext cx="7512832" cy="457200"/>
          </a:xfrm>
          <a:prstGeom prst="roundRect">
            <a:avLst>
              <a:gd name="adj" fmla="val 16667"/>
            </a:avLst>
          </a:prstGeom>
          <a:noFill/>
          <a:ln w="19050">
            <a:solidFill>
              <a:schemeClr val="tx1"/>
            </a:solidFill>
            <a:round/>
            <a:headEnd/>
            <a:tailEnd/>
          </a:ln>
        </p:spPr>
        <p:txBody>
          <a:bodyPr wrap="none" anchor="ctr"/>
          <a:lstStyle/>
          <a:p>
            <a:pPr lvl="1" algn="l"/>
            <a:r>
              <a:rPr lang="en-US" sz="1400" dirty="0"/>
              <a:t>hostname: &lt;%=</a:t>
            </a:r>
            <a:r>
              <a:rPr lang="en-US" sz="1400" dirty="0" err="1"/>
              <a:t>request.getRemoteHost</a:t>
            </a:r>
            <a:r>
              <a:rPr lang="en-US" sz="1400" dirty="0"/>
              <a:t>( )%&gt;</a:t>
            </a:r>
          </a:p>
        </p:txBody>
      </p:sp>
      <p:sp>
        <p:nvSpPr>
          <p:cNvPr id="6150" name="AutoShape 6"/>
          <p:cNvSpPr>
            <a:spLocks noChangeArrowheads="1"/>
          </p:cNvSpPr>
          <p:nvPr/>
        </p:nvSpPr>
        <p:spPr bwMode="auto">
          <a:xfrm>
            <a:off x="662177" y="2325054"/>
            <a:ext cx="7512832" cy="457200"/>
          </a:xfrm>
          <a:prstGeom prst="roundRect">
            <a:avLst>
              <a:gd name="adj" fmla="val 16667"/>
            </a:avLst>
          </a:prstGeom>
          <a:noFill/>
          <a:ln w="19050">
            <a:solidFill>
              <a:schemeClr val="tx1"/>
            </a:solidFill>
            <a:round/>
            <a:headEnd/>
            <a:tailEnd/>
          </a:ln>
        </p:spPr>
        <p:txBody>
          <a:bodyPr wrap="none" anchor="ctr"/>
          <a:lstStyle/>
          <a:p>
            <a:pPr lvl="1" algn="l"/>
            <a:r>
              <a:rPr lang="en-US" sz="1400" dirty="0"/>
              <a:t>&lt;%= Java expression%&gt;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.1.2</a:t>
            </a:r>
            <a:r>
              <a:rPr lang="en-US" sz="1200" dirty="0"/>
              <a:t>: </a:t>
            </a:r>
            <a:r>
              <a:rPr lang="en-US" sz="1200" dirty="0" err="1"/>
              <a:t>Scriplets</a:t>
            </a:r>
            <a:r>
              <a:rPr lang="en-US" dirty="0"/>
              <a:t/>
            </a:r>
            <a:br>
              <a:rPr lang="en-US" dirty="0"/>
            </a:br>
            <a:r>
              <a:rPr lang="en-US" sz="2000" dirty="0"/>
              <a:t>JSP </a:t>
            </a:r>
            <a:r>
              <a:rPr lang="en-US" sz="2000" dirty="0" err="1"/>
              <a:t>Scriptlets</a:t>
            </a:r>
            <a:r>
              <a:rPr lang="en-US" sz="2000" dirty="0"/>
              <a:t> </a:t>
            </a:r>
          </a:p>
        </p:txBody>
      </p:sp>
      <p:sp>
        <p:nvSpPr>
          <p:cNvPr id="4" name="Content Placeholder 3"/>
          <p:cNvSpPr>
            <a:spLocks noGrp="1"/>
          </p:cNvSpPr>
          <p:nvPr>
            <p:ph idx="1"/>
          </p:nvPr>
        </p:nvSpPr>
        <p:spPr/>
        <p:txBody>
          <a:bodyPr/>
          <a:lstStyle/>
          <a:p>
            <a:r>
              <a:rPr lang="en-US" sz="1800" dirty="0"/>
              <a:t>A JSP </a:t>
            </a:r>
            <a:r>
              <a:rPr lang="en-US" sz="1800" dirty="0" err="1"/>
              <a:t>scriptlet</a:t>
            </a:r>
            <a:r>
              <a:rPr lang="en-US" sz="1800" dirty="0"/>
              <a:t> is used to insert Java code into the _</a:t>
            </a:r>
            <a:r>
              <a:rPr lang="en-US" sz="1800" dirty="0" err="1"/>
              <a:t>jspService</a:t>
            </a:r>
            <a:r>
              <a:rPr lang="en-US" sz="1800" dirty="0"/>
              <a:t> method</a:t>
            </a:r>
            <a:r>
              <a:rPr lang="en-US" sz="1600" dirty="0"/>
              <a:t>.</a:t>
            </a:r>
          </a:p>
          <a:p>
            <a:endParaRPr lang="en-US" dirty="0"/>
          </a:p>
          <a:p>
            <a:pPr lvl="1"/>
            <a:r>
              <a:rPr lang="en-US" sz="1600" dirty="0"/>
              <a:t>Form :</a:t>
            </a:r>
          </a:p>
          <a:p>
            <a:pPr marL="3572" lvl="1" indent="0">
              <a:buNone/>
            </a:pPr>
            <a:endParaRPr lang="en-US" dirty="0"/>
          </a:p>
          <a:p>
            <a:pPr marL="3572" lvl="1" indent="0">
              <a:buNone/>
            </a:pPr>
            <a:endParaRPr lang="en-US" dirty="0"/>
          </a:p>
          <a:p>
            <a:pPr marL="3572" lvl="1" indent="0">
              <a:buNone/>
            </a:pPr>
            <a:endParaRPr lang="en-US" dirty="0"/>
          </a:p>
          <a:p>
            <a:pPr lvl="1"/>
            <a:endParaRPr lang="en-US" dirty="0"/>
          </a:p>
          <a:p>
            <a:pPr lvl="1"/>
            <a:endParaRPr lang="en-US" dirty="0"/>
          </a:p>
          <a:p>
            <a:pPr lvl="1"/>
            <a:endParaRPr lang="en-US" dirty="0"/>
          </a:p>
          <a:p>
            <a:pPr lvl="1"/>
            <a:r>
              <a:rPr lang="en-US" sz="1600" dirty="0"/>
              <a:t>Example:</a:t>
            </a:r>
          </a:p>
          <a:p>
            <a:endParaRPr lang="en-US" dirty="0"/>
          </a:p>
          <a:p>
            <a:endParaRPr lang="en-US" dirty="0"/>
          </a:p>
        </p:txBody>
      </p:sp>
      <p:sp>
        <p:nvSpPr>
          <p:cNvPr id="6" name="AutoShape 7"/>
          <p:cNvSpPr>
            <a:spLocks noChangeArrowheads="1"/>
          </p:cNvSpPr>
          <p:nvPr/>
        </p:nvSpPr>
        <p:spPr bwMode="auto">
          <a:xfrm>
            <a:off x="512917" y="2671763"/>
            <a:ext cx="7848600" cy="457200"/>
          </a:xfrm>
          <a:prstGeom prst="roundRect">
            <a:avLst>
              <a:gd name="adj" fmla="val 16667"/>
            </a:avLst>
          </a:prstGeom>
          <a:noFill/>
          <a:ln w="19050">
            <a:solidFill>
              <a:schemeClr val="tx1"/>
            </a:solidFill>
            <a:round/>
            <a:headEnd/>
            <a:tailEnd/>
          </a:ln>
        </p:spPr>
        <p:txBody>
          <a:bodyPr wrap="none" anchor="ctr"/>
          <a:lstStyle/>
          <a:p>
            <a:pPr lvl="1" algn="l"/>
            <a:r>
              <a:rPr lang="en-US" sz="1400" dirty="0">
                <a:latin typeface="Verdana" panose="020B0604030504040204" pitchFamily="34" charset="0"/>
                <a:ea typeface="Verdana" panose="020B0604030504040204" pitchFamily="34" charset="0"/>
                <a:cs typeface="Verdana" panose="020B0604030504040204" pitchFamily="34" charset="0"/>
              </a:rPr>
              <a:t>&lt;%Java code%&gt;</a:t>
            </a:r>
          </a:p>
        </p:txBody>
      </p:sp>
      <p:sp>
        <p:nvSpPr>
          <p:cNvPr id="7" name="AutoShape 6"/>
          <p:cNvSpPr txBox="1">
            <a:spLocks noChangeArrowheads="1"/>
          </p:cNvSpPr>
          <p:nvPr/>
        </p:nvSpPr>
        <p:spPr bwMode="auto">
          <a:xfrm>
            <a:off x="512917" y="4411134"/>
            <a:ext cx="7848600" cy="1380066"/>
          </a:xfrm>
          <a:prstGeom prst="roundRect">
            <a:avLst>
              <a:gd name="adj" fmla="val 16667"/>
            </a:avLst>
          </a:prstGeom>
          <a:noFill/>
          <a:ln w="19050">
            <a:solidFill>
              <a:schemeClr val="tx1"/>
            </a:solidFill>
            <a:round/>
            <a:headEnd/>
            <a:tailEnd/>
          </a:ln>
        </p:spPr>
        <p:txBody>
          <a:bodyPr vert="horz" wrap="none"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marL="0" lvl="1" algn="l"/>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&lt;% </a:t>
            </a:r>
          </a:p>
          <a:p>
            <a:pPr marL="0" lvl="1" algn="l"/>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String </a:t>
            </a:r>
            <a:r>
              <a:rPr lang="en-US" sz="14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queryData</a:t>
            </a:r>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 </a:t>
            </a:r>
            <a:r>
              <a:rPr lang="en-US" sz="14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request.getQueryString</a:t>
            </a:r>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a:t>
            </a:r>
          </a:p>
          <a:p>
            <a:pPr marL="0" lvl="1" algn="l"/>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
            </a:r>
            <a:r>
              <a:rPr lang="en-US" sz="14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out.println</a:t>
            </a:r>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("Attached GET data: " + </a:t>
            </a:r>
            <a:r>
              <a:rPr lang="en-US" sz="1400" kern="0" dirty="0" err="1">
                <a:solidFill>
                  <a:sysClr val="windowText" lastClr="000000"/>
                </a:solidFill>
                <a:latin typeface="Verdana" panose="020B0604030504040204" pitchFamily="34" charset="0"/>
                <a:ea typeface="Verdana" panose="020B0604030504040204" pitchFamily="34" charset="0"/>
                <a:cs typeface="Verdana" panose="020B0604030504040204" pitchFamily="34" charset="0"/>
              </a:rPr>
              <a:t>queryData</a:t>
            </a:r>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a:t>
            </a:r>
          </a:p>
          <a:p>
            <a:pPr marL="0" lvl="1" algn="l"/>
            <a:r>
              <a:rPr lang="en-US" sz="1400" kern="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        %&gt;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.1.3</a:t>
            </a:r>
            <a:r>
              <a:rPr lang="en-US" sz="1200" dirty="0"/>
              <a:t>: JSP Declarations</a:t>
            </a:r>
            <a:r>
              <a:rPr lang="en-US" dirty="0"/>
              <a:t/>
            </a:r>
            <a:br>
              <a:rPr lang="en-US" dirty="0"/>
            </a:br>
            <a:r>
              <a:rPr lang="en-US" sz="2000" dirty="0"/>
              <a:t>JSP Declarations</a:t>
            </a:r>
          </a:p>
        </p:txBody>
      </p:sp>
      <p:sp>
        <p:nvSpPr>
          <p:cNvPr id="4" name="Content Placeholder 3"/>
          <p:cNvSpPr>
            <a:spLocks noGrp="1"/>
          </p:cNvSpPr>
          <p:nvPr>
            <p:ph idx="1"/>
          </p:nvPr>
        </p:nvSpPr>
        <p:spPr/>
        <p:txBody>
          <a:bodyPr/>
          <a:lstStyle/>
          <a:p>
            <a:r>
              <a:rPr lang="en-US" sz="1800" dirty="0"/>
              <a:t>A JSP declaration is used to define methods or fields that are inserted in the Servlet class outside the _</a:t>
            </a:r>
            <a:r>
              <a:rPr lang="en-US" sz="1800" dirty="0" err="1"/>
              <a:t>jspService</a:t>
            </a:r>
            <a:r>
              <a:rPr lang="en-US" sz="1800" dirty="0"/>
              <a:t>() method.</a:t>
            </a:r>
          </a:p>
          <a:p>
            <a:endParaRPr lang="en-US" sz="1800" dirty="0"/>
          </a:p>
          <a:p>
            <a:pPr lvl="1"/>
            <a:r>
              <a:rPr lang="en-US" sz="1600" dirty="0"/>
              <a:t>Form :</a:t>
            </a:r>
          </a:p>
          <a:p>
            <a:pPr marL="174625" lvl="1" indent="0">
              <a:buNone/>
            </a:pPr>
            <a:endParaRPr lang="en-US" dirty="0"/>
          </a:p>
          <a:p>
            <a:pPr lvl="1"/>
            <a:endParaRPr lang="en-US" dirty="0"/>
          </a:p>
          <a:p>
            <a:pPr lvl="1"/>
            <a:endParaRPr lang="en-US" dirty="0"/>
          </a:p>
          <a:p>
            <a:pPr lvl="1"/>
            <a:endParaRPr lang="en-US" dirty="0"/>
          </a:p>
          <a:p>
            <a:pPr lvl="1"/>
            <a:r>
              <a:rPr lang="en-US" sz="1600" dirty="0"/>
              <a:t>Example: Count accesses to page since server reboot:</a:t>
            </a:r>
          </a:p>
          <a:p>
            <a:pPr lvl="1"/>
            <a:endParaRPr lang="en-US" sz="1600" dirty="0"/>
          </a:p>
          <a:p>
            <a:pPr lvl="1"/>
            <a:endParaRPr lang="en-US" sz="1600" dirty="0"/>
          </a:p>
          <a:p>
            <a:pPr lvl="1"/>
            <a:endParaRPr lang="en-US" dirty="0"/>
          </a:p>
          <a:p>
            <a:pPr lvl="1"/>
            <a:endParaRPr lang="en-US" dirty="0"/>
          </a:p>
          <a:p>
            <a:pPr lvl="1"/>
            <a:r>
              <a:rPr lang="en-US" sz="1600" dirty="0"/>
              <a:t>Declaration can be used to override </a:t>
            </a:r>
            <a:r>
              <a:rPr lang="en-US" sz="1600" dirty="0" err="1"/>
              <a:t>jspInit</a:t>
            </a:r>
            <a:r>
              <a:rPr lang="en-US" sz="1600" dirty="0"/>
              <a:t> ( ) and </a:t>
            </a:r>
            <a:r>
              <a:rPr lang="en-US" sz="1600" dirty="0" err="1"/>
              <a:t>jspDestroy</a:t>
            </a:r>
            <a:r>
              <a:rPr lang="en-US" sz="1600" dirty="0"/>
              <a:t>( ) methods of servlet.</a:t>
            </a:r>
          </a:p>
          <a:p>
            <a:endParaRPr lang="en-US" sz="1600" dirty="0"/>
          </a:p>
        </p:txBody>
      </p:sp>
      <p:sp>
        <p:nvSpPr>
          <p:cNvPr id="8197" name="AutoShape 5"/>
          <p:cNvSpPr>
            <a:spLocks noChangeArrowheads="1"/>
          </p:cNvSpPr>
          <p:nvPr/>
        </p:nvSpPr>
        <p:spPr bwMode="auto">
          <a:xfrm>
            <a:off x="800571" y="3973856"/>
            <a:ext cx="7135091" cy="685801"/>
          </a:xfrm>
          <a:prstGeom prst="roundRect">
            <a:avLst>
              <a:gd name="adj" fmla="val 16667"/>
            </a:avLst>
          </a:prstGeom>
          <a:solidFill>
            <a:schemeClr val="bg1"/>
          </a:solidFill>
          <a:ln w="19050">
            <a:solidFill>
              <a:schemeClr val="tx1"/>
            </a:solidFill>
            <a:round/>
            <a:headEnd/>
            <a:tailEnd/>
          </a:ln>
        </p:spPr>
        <p:txBody>
          <a:bodyPr wrap="none" anchor="ctr"/>
          <a:lstStyle/>
          <a:p>
            <a:pPr lvl="1" algn="l"/>
            <a:r>
              <a:rPr lang="en-US" sz="1400" dirty="0"/>
              <a:t>&lt;%! private int accessCount = 0; %&gt;</a:t>
            </a:r>
            <a:br>
              <a:rPr lang="en-US" sz="1400" dirty="0"/>
            </a:br>
            <a:r>
              <a:rPr lang="en-US" sz="1400" dirty="0"/>
              <a:t> &lt;%= ++accessCount %&gt; </a:t>
            </a:r>
          </a:p>
        </p:txBody>
      </p:sp>
      <p:sp>
        <p:nvSpPr>
          <p:cNvPr id="8198" name="AutoShape 6"/>
          <p:cNvSpPr>
            <a:spLocks noChangeArrowheads="1"/>
          </p:cNvSpPr>
          <p:nvPr/>
        </p:nvSpPr>
        <p:spPr bwMode="auto">
          <a:xfrm>
            <a:off x="705035" y="2953010"/>
            <a:ext cx="7135091" cy="502920"/>
          </a:xfrm>
          <a:prstGeom prst="roundRect">
            <a:avLst>
              <a:gd name="adj" fmla="val 16667"/>
            </a:avLst>
          </a:prstGeom>
          <a:solidFill>
            <a:schemeClr val="bg1"/>
          </a:solidFill>
          <a:ln w="19050">
            <a:solidFill>
              <a:schemeClr val="tx1"/>
            </a:solidFill>
            <a:round/>
            <a:headEnd/>
            <a:tailEnd/>
          </a:ln>
        </p:spPr>
        <p:txBody>
          <a:bodyPr wrap="none" anchor="ctr"/>
          <a:lstStyle/>
          <a:p>
            <a:pPr lvl="1" algn="l"/>
            <a:r>
              <a:rPr lang="en-US" sz="1400" dirty="0"/>
              <a:t>&lt;%! Java Code%&gt;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Predefined Variables</a:t>
            </a:r>
            <a:br>
              <a:rPr lang="en-US" sz="1200" dirty="0"/>
            </a:br>
            <a:r>
              <a:rPr lang="en-US" sz="2000" dirty="0"/>
              <a:t>Implicit Objects</a:t>
            </a:r>
          </a:p>
        </p:txBody>
      </p:sp>
      <p:sp>
        <p:nvSpPr>
          <p:cNvPr id="4" name="Content Placeholder 3"/>
          <p:cNvSpPr>
            <a:spLocks noGrp="1"/>
          </p:cNvSpPr>
          <p:nvPr>
            <p:ph idx="1"/>
          </p:nvPr>
        </p:nvSpPr>
        <p:spPr>
          <a:xfrm>
            <a:off x="298516" y="1494766"/>
            <a:ext cx="8558881" cy="4643751"/>
          </a:xfrm>
        </p:spPr>
        <p:txBody>
          <a:bodyPr/>
          <a:lstStyle/>
          <a:p>
            <a:endParaRPr lang="en-US" sz="1600" dirty="0"/>
          </a:p>
          <a:p>
            <a:r>
              <a:rPr lang="en-US" sz="1800" dirty="0"/>
              <a:t>Let us see some of the implicit objects in JSP:</a:t>
            </a:r>
          </a:p>
          <a:p>
            <a:endParaRPr lang="en-US" sz="1600" dirty="0"/>
          </a:p>
          <a:p>
            <a:pPr lvl="1"/>
            <a:r>
              <a:rPr lang="en-US" sz="1600" dirty="0"/>
              <a:t>request:</a:t>
            </a:r>
          </a:p>
          <a:p>
            <a:pPr lvl="2"/>
            <a:r>
              <a:rPr lang="en-US" sz="1400" dirty="0"/>
              <a:t>It is the </a:t>
            </a:r>
            <a:r>
              <a:rPr lang="en-US" sz="1400" dirty="0" err="1"/>
              <a:t>HTTPServletRequest</a:t>
            </a:r>
            <a:r>
              <a:rPr lang="en-US" sz="1400" dirty="0"/>
              <a:t> associated with the request.</a:t>
            </a:r>
          </a:p>
          <a:p>
            <a:pPr lvl="1"/>
            <a:r>
              <a:rPr lang="en-US" sz="1600" dirty="0"/>
              <a:t>response:</a:t>
            </a:r>
          </a:p>
          <a:p>
            <a:pPr lvl="2"/>
            <a:r>
              <a:rPr lang="en-US" sz="1400" dirty="0"/>
              <a:t>It is the </a:t>
            </a:r>
            <a:r>
              <a:rPr lang="en-US" sz="1400" dirty="0" err="1"/>
              <a:t>HTTPServletResponse</a:t>
            </a:r>
            <a:r>
              <a:rPr lang="en-US" sz="1400" dirty="0"/>
              <a:t> associated with the response.</a:t>
            </a:r>
          </a:p>
          <a:p>
            <a:pPr lvl="1"/>
            <a:r>
              <a:rPr lang="en-US" sz="1600" dirty="0"/>
              <a:t>out:</a:t>
            </a:r>
          </a:p>
          <a:p>
            <a:pPr lvl="2"/>
            <a:r>
              <a:rPr lang="en-US" sz="1400" dirty="0"/>
              <a:t>It is the Buffered </a:t>
            </a:r>
            <a:r>
              <a:rPr lang="en-US" sz="1400" dirty="0" err="1"/>
              <a:t>PrintWriter</a:t>
            </a:r>
            <a:r>
              <a:rPr lang="en-US" sz="1400" dirty="0"/>
              <a:t> (</a:t>
            </a:r>
            <a:r>
              <a:rPr lang="en-US" sz="1400" dirty="0" err="1"/>
              <a:t>JSPWriter</a:t>
            </a:r>
            <a:r>
              <a:rPr lang="en-US" sz="1400" dirty="0"/>
              <a:t>) used to send output to the client.</a:t>
            </a:r>
          </a:p>
          <a:p>
            <a:pPr lvl="1"/>
            <a:r>
              <a:rPr lang="en-US" sz="1600" dirty="0"/>
              <a:t>session:</a:t>
            </a:r>
          </a:p>
          <a:p>
            <a:pPr lvl="2"/>
            <a:r>
              <a:rPr lang="en-US" sz="1400" dirty="0"/>
              <a:t>It is the </a:t>
            </a:r>
            <a:r>
              <a:rPr lang="en-US" sz="1400" dirty="0" err="1"/>
              <a:t>HTTPSession</a:t>
            </a:r>
            <a:r>
              <a:rPr lang="en-US" sz="1400" dirty="0"/>
              <a:t> object associated with the session.</a:t>
            </a:r>
          </a:p>
          <a:p>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Predefined Variables</a:t>
            </a:r>
            <a:br>
              <a:rPr lang="en-US" sz="1200" dirty="0"/>
            </a:br>
            <a:r>
              <a:rPr lang="en-US" sz="2000" dirty="0"/>
              <a:t>Implicit Objects</a:t>
            </a:r>
          </a:p>
        </p:txBody>
      </p:sp>
      <p:sp>
        <p:nvSpPr>
          <p:cNvPr id="4" name="Content Placeholder 3"/>
          <p:cNvSpPr>
            <a:spLocks noGrp="1"/>
          </p:cNvSpPr>
          <p:nvPr>
            <p:ph idx="1"/>
          </p:nvPr>
        </p:nvSpPr>
        <p:spPr/>
        <p:txBody>
          <a:bodyPr/>
          <a:lstStyle/>
          <a:p>
            <a:pPr lvl="1"/>
            <a:r>
              <a:rPr lang="en-US" sz="1600" dirty="0"/>
              <a:t>application:</a:t>
            </a:r>
          </a:p>
          <a:p>
            <a:pPr lvl="2"/>
            <a:r>
              <a:rPr lang="en-US" sz="1400" dirty="0"/>
              <a:t>It is the </a:t>
            </a:r>
            <a:r>
              <a:rPr lang="en-US" sz="1400" dirty="0" err="1"/>
              <a:t>ServletContext</a:t>
            </a:r>
            <a:r>
              <a:rPr lang="en-US" sz="1400" dirty="0"/>
              <a:t> object.</a:t>
            </a:r>
          </a:p>
          <a:p>
            <a:pPr lvl="1"/>
            <a:r>
              <a:rPr lang="en-US" sz="1600" dirty="0" err="1"/>
              <a:t>config</a:t>
            </a:r>
            <a:r>
              <a:rPr lang="en-US" sz="1600" dirty="0"/>
              <a:t>:</a:t>
            </a:r>
          </a:p>
          <a:p>
            <a:pPr lvl="2"/>
            <a:r>
              <a:rPr lang="en-US" sz="1400" dirty="0"/>
              <a:t>It is the </a:t>
            </a:r>
            <a:r>
              <a:rPr lang="en-US" sz="1400" dirty="0" err="1"/>
              <a:t>ServletConfig</a:t>
            </a:r>
            <a:r>
              <a:rPr lang="en-US" sz="1400" dirty="0"/>
              <a:t> object.</a:t>
            </a:r>
          </a:p>
          <a:p>
            <a:pPr lvl="1"/>
            <a:r>
              <a:rPr lang="en-US" sz="1600" dirty="0" err="1"/>
              <a:t>pageContext</a:t>
            </a:r>
            <a:r>
              <a:rPr lang="en-US" sz="1600" dirty="0"/>
              <a:t>:</a:t>
            </a:r>
          </a:p>
          <a:p>
            <a:pPr lvl="2"/>
            <a:r>
              <a:rPr lang="en-US" sz="1400" dirty="0"/>
              <a:t>It refers to the current page.</a:t>
            </a:r>
          </a:p>
          <a:p>
            <a:pPr lvl="1"/>
            <a:r>
              <a:rPr lang="en-US" sz="1600" dirty="0"/>
              <a:t>exception:</a:t>
            </a:r>
          </a:p>
          <a:p>
            <a:pPr lvl="2"/>
            <a:r>
              <a:rPr lang="en-US" sz="1400" dirty="0"/>
              <a:t>It refers to the </a:t>
            </a:r>
            <a:r>
              <a:rPr lang="en-US" sz="1400" dirty="0" err="1"/>
              <a:t>java.lang.Exception</a:t>
            </a:r>
            <a:r>
              <a:rPr lang="en-US" sz="1400" dirty="0"/>
              <a:t> object that represents the uncaught exception</a:t>
            </a:r>
            <a:r>
              <a:rPr lang="en-US" sz="1200" dirty="0"/>
              <a:t>.</a:t>
            </a:r>
          </a:p>
          <a:p>
            <a:endParaRPr lang="en-US" dirty="0"/>
          </a:p>
          <a:p>
            <a:endParaRPr lang="en-US"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a:bodyPr>
          <a:lstStyle/>
          <a:p>
            <a:r>
              <a:rPr lang="en-US" sz="2000" dirty="0"/>
              <a:t>Demo: JSP Scripting Elements</a:t>
            </a:r>
          </a:p>
        </p:txBody>
      </p:sp>
      <p:sp>
        <p:nvSpPr>
          <p:cNvPr id="16" name="Content Placeholder 15"/>
          <p:cNvSpPr>
            <a:spLocks noGrp="1"/>
          </p:cNvSpPr>
          <p:nvPr>
            <p:ph idx="1"/>
          </p:nvPr>
        </p:nvSpPr>
        <p:spPr/>
        <p:txBody>
          <a:bodyPr/>
          <a:lstStyle/>
          <a:p>
            <a:r>
              <a:rPr lang="en-US" sz="1800" dirty="0"/>
              <a:t>JSP Expressions</a:t>
            </a:r>
          </a:p>
          <a:p>
            <a:pPr lvl="1"/>
            <a:r>
              <a:rPr lang="en-US" sz="1600" dirty="0" err="1"/>
              <a:t>remotehost.jsp</a:t>
            </a:r>
            <a:endParaRPr lang="en-US" sz="1600" dirty="0"/>
          </a:p>
          <a:p>
            <a:pPr lvl="1"/>
            <a:r>
              <a:rPr lang="en-US" sz="1600" dirty="0" err="1"/>
              <a:t>predefined.jsp</a:t>
            </a:r>
            <a:endParaRPr lang="en-US" sz="1600" dirty="0"/>
          </a:p>
          <a:p>
            <a:pPr marL="174625" lvl="1" indent="0">
              <a:buNone/>
            </a:pPr>
            <a:endParaRPr lang="en-US" dirty="0"/>
          </a:p>
          <a:p>
            <a:r>
              <a:rPr lang="en-US" sz="1800" dirty="0"/>
              <a:t>JSP </a:t>
            </a:r>
            <a:r>
              <a:rPr lang="en-US" sz="1800" dirty="0" err="1"/>
              <a:t>Scriplets</a:t>
            </a:r>
            <a:endParaRPr lang="en-US" sz="1800" dirty="0"/>
          </a:p>
          <a:p>
            <a:pPr lvl="1"/>
            <a:r>
              <a:rPr lang="en-US" sz="1600" dirty="0" err="1"/>
              <a:t>scriptlet.jsp</a:t>
            </a:r>
            <a:endParaRPr lang="en-US" sz="1600" dirty="0"/>
          </a:p>
          <a:p>
            <a:pPr lvl="1"/>
            <a:r>
              <a:rPr lang="en-US" sz="1600" dirty="0" err="1"/>
              <a:t>conditional.jsp</a:t>
            </a:r>
            <a:endParaRPr lang="en-US" sz="1600" dirty="0"/>
          </a:p>
          <a:p>
            <a:pPr marL="174625" lvl="1" indent="0">
              <a:buNone/>
            </a:pPr>
            <a:endParaRPr lang="en-US" dirty="0"/>
          </a:p>
          <a:p>
            <a:r>
              <a:rPr lang="en-US" sz="1800" dirty="0"/>
              <a:t>JSP Declarations</a:t>
            </a:r>
          </a:p>
          <a:p>
            <a:pPr lvl="1"/>
            <a:r>
              <a:rPr lang="en-US" sz="1600" dirty="0"/>
              <a:t>declaration1.jsp</a:t>
            </a:r>
          </a:p>
          <a:p>
            <a:pPr lvl="1"/>
            <a:r>
              <a:rPr lang="en-US" sz="1600" dirty="0"/>
              <a:t>declaration2.jsp</a:t>
            </a:r>
          </a:p>
          <a:p>
            <a:pPr lvl="1"/>
            <a:r>
              <a:rPr lang="en-US" sz="1600" dirty="0"/>
              <a:t>declaration3.jsp</a:t>
            </a:r>
          </a:p>
          <a:p>
            <a:pPr lvl="1"/>
            <a:r>
              <a:rPr lang="en-US" sz="1600" dirty="0" err="1"/>
              <a:t>fact.jsp</a:t>
            </a:r>
            <a:endParaRPr lang="en-US" sz="1600" dirty="0"/>
          </a:p>
          <a:p>
            <a:endParaRPr lang="en-US" sz="1400" dirty="0"/>
          </a:p>
          <a:p>
            <a:endParaRPr lang="en-US" sz="1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93F8482C-92E4-45AD-B8E4-C7EE5D4FED78}"/>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5906</TotalTime>
  <Words>2026</Words>
  <Application>Microsoft Office PowerPoint</Application>
  <PresentationFormat>On-screen Show (4:3)</PresentationFormat>
  <Paragraphs>209</Paragraphs>
  <Slides>13</Slides>
  <Notes>13</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27" baseType="lpstr">
      <vt:lpstr>Calibri</vt:lpstr>
      <vt:lpstr>ＭＳ Ｐゴシック</vt:lpstr>
      <vt:lpstr>Georgia</vt:lpstr>
      <vt:lpstr>Verdana</vt:lpstr>
      <vt:lpstr>Candara</vt:lpstr>
      <vt:lpstr>Arial</vt:lpstr>
      <vt:lpstr>Wingdings</vt:lpstr>
      <vt:lpstr>Helvetica Light</vt:lpstr>
      <vt:lpstr>2_Corporate Presentation Template (4x3 - Normal)</vt:lpstr>
      <vt:lpstr>Capgemini 2017_Cover slides</vt:lpstr>
      <vt:lpstr>Section slides</vt:lpstr>
      <vt:lpstr>Content Layouts</vt:lpstr>
      <vt:lpstr>Content and Image Layouts</vt:lpstr>
      <vt:lpstr>think-cell Slide</vt:lpstr>
      <vt:lpstr>Java Server   Pages (JSP)</vt:lpstr>
      <vt:lpstr>Lesson Objectives</vt:lpstr>
      <vt:lpstr>6.1: Forms of Scripting Elements JSP Scripting Elements</vt:lpstr>
      <vt:lpstr>6.1.1: JSP Expressions JSP Expressions </vt:lpstr>
      <vt:lpstr>6.1.2: Scriplets JSP Scriptlets </vt:lpstr>
      <vt:lpstr>6.1.3: JSP Declarations JSP Declarations</vt:lpstr>
      <vt:lpstr>6.2: Predefined Variables Implicit Objects</vt:lpstr>
      <vt:lpstr>6.2: Predefined Variables Implicit Objects</vt:lpstr>
      <vt:lpstr>Demo: JSP Scripting Elements</vt:lpstr>
      <vt:lpstr>Lab: JSP Scripting Elements</vt:lpstr>
      <vt:lpstr>Summary</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245</cp:revision>
  <dcterms:created xsi:type="dcterms:W3CDTF">2012-05-18T02:59:15Z</dcterms:created>
  <dcterms:modified xsi:type="dcterms:W3CDTF">2018-03-27T11:45:08Z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